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18288000" cy="10287000"/>
  <p:notesSz cx="6858000" cy="9144000"/>
  <p:embeddedFontLst>
    <p:embeddedFont>
      <p:font typeface="DejaVu Serif" panose="020B0604020202020204" charset="0"/>
      <p:regular r:id="rId32"/>
    </p:embeddedFont>
    <p:embeddedFont>
      <p:font typeface="GFS NeoHellenic" panose="020B0604020202020204" charset="0"/>
      <p:regular r:id="rId33"/>
    </p:embeddedFont>
    <p:embeddedFont>
      <p:font typeface="Montserrat" panose="00000500000000000000" pitchFamily="2" charset="0"/>
      <p:regular r:id="rId34"/>
      <p:bold r:id="rId35"/>
      <p:italic r:id="rId36"/>
      <p:boldItalic r:id="rId37"/>
    </p:embeddedFont>
    <p:embeddedFont>
      <p:font typeface="Montserrat Black" panose="00000A00000000000000" pitchFamily="2" charset="0"/>
      <p:bold r:id="rId38"/>
      <p:boldItalic r:id="rId39"/>
    </p:embeddedFont>
    <p:embeddedFont>
      <p:font typeface="Montserrat Bold" panose="00000800000000000000" charset="0"/>
      <p:regular r:id="rId40"/>
    </p:embeddedFont>
    <p:embeddedFont>
      <p:font typeface="Montserrat Bold Italics" panose="020B0604020202020204" charset="0"/>
      <p:regular r:id="rId41"/>
    </p:embeddedFont>
    <p:embeddedFont>
      <p:font typeface="Nirmala UI" panose="020B0502040204020203" pitchFamily="34" charset="0"/>
      <p:regular r:id="rId42"/>
      <p:bold r:id="rId43"/>
    </p:embeddedFont>
    <p:embeddedFont>
      <p:font typeface="Noto Serif Display Black Italics" panose="020B0604020202020204"/>
      <p:regular r:id="rId44"/>
    </p:embeddedFont>
    <p:embeddedFont>
      <p:font typeface="Playfair Display Bold" panose="020B0604020202020204" charset="0"/>
      <p:regular r:id="rId45"/>
    </p:embeddedFont>
    <p:embeddedFont>
      <p:font typeface="Sitka Heading Semibold" pitchFamily="2" charset="0"/>
      <p:bold r:id="rId46"/>
      <p:boldItalic r:id="rId47"/>
    </p:embeddedFont>
    <p:embeddedFont>
      <p:font typeface="Sitka Text" pitchFamily="2" charset="0"/>
      <p:regular r:id="rId48"/>
      <p:bold r:id="rId49"/>
      <p:italic r:id="rId50"/>
      <p:boldItalic r:id="rId5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9" d="100"/>
          <a:sy n="39" d="100"/>
        </p:scale>
        <p:origin x="940" y="2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media/image1.png>
</file>

<file path=ppt/media/image2.sv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hyperlink" Target="https://www.youtube.com/@uyeninhthitu/playlists"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0"/>
            <a:ext cx="3911039" cy="10957317"/>
          </a:xfrm>
          <a:prstGeom prst="rect">
            <a:avLst/>
          </a:prstGeom>
          <a:solidFill>
            <a:srgbClr val="BEA8A7">
              <a:alpha val="19608"/>
            </a:srgbClr>
          </a:solidFill>
        </p:spPr>
        <p:txBody>
          <a:bodyPr/>
          <a:lstStyle/>
          <a:p>
            <a:endParaRPr lang="en-US"/>
          </a:p>
        </p:txBody>
      </p:sp>
      <p:sp>
        <p:nvSpPr>
          <p:cNvPr id="3" name="TextBox 3"/>
          <p:cNvSpPr txBox="1"/>
          <p:nvPr/>
        </p:nvSpPr>
        <p:spPr>
          <a:xfrm>
            <a:off x="7517380" y="971550"/>
            <a:ext cx="9741920" cy="537845"/>
          </a:xfrm>
          <a:prstGeom prst="rect">
            <a:avLst/>
          </a:prstGeom>
        </p:spPr>
        <p:txBody>
          <a:bodyPr lIns="0" tIns="0" rIns="0" bIns="0" rtlCol="0" anchor="t">
            <a:spAutoFit/>
          </a:bodyPr>
          <a:lstStyle/>
          <a:p>
            <a:pPr algn="r">
              <a:lnSpc>
                <a:spcPts val="4480"/>
              </a:lnSpc>
            </a:pPr>
            <a:r>
              <a:rPr lang="en-US" sz="3200" spc="480" dirty="0">
                <a:solidFill>
                  <a:srgbClr val="302E2C"/>
                </a:solidFill>
                <a:latin typeface="Montserrat Black" panose="020F0502020204030204" pitchFamily="2" charset="0"/>
              </a:rPr>
              <a:t>BÁO CÁO CUỐI KÌ </a:t>
            </a:r>
          </a:p>
        </p:txBody>
      </p:sp>
      <p:grpSp>
        <p:nvGrpSpPr>
          <p:cNvPr id="4" name="Group 4"/>
          <p:cNvGrpSpPr/>
          <p:nvPr/>
        </p:nvGrpSpPr>
        <p:grpSpPr>
          <a:xfrm>
            <a:off x="1028700" y="3118951"/>
            <a:ext cx="15929823" cy="6820143"/>
            <a:chOff x="0" y="0"/>
            <a:chExt cx="21239763" cy="9093524"/>
          </a:xfrm>
        </p:grpSpPr>
        <p:sp>
          <p:nvSpPr>
            <p:cNvPr id="5" name="AutoShape 5"/>
            <p:cNvSpPr/>
            <p:nvPr/>
          </p:nvSpPr>
          <p:spPr>
            <a:xfrm>
              <a:off x="964419" y="6443177"/>
              <a:ext cx="20275344" cy="63598"/>
            </a:xfrm>
            <a:prstGeom prst="rect">
              <a:avLst/>
            </a:prstGeom>
            <a:solidFill>
              <a:srgbClr val="302E2C"/>
            </a:solidFill>
          </p:spPr>
          <p:txBody>
            <a:bodyPr/>
            <a:lstStyle/>
            <a:p>
              <a:endParaRPr lang="en-US"/>
            </a:p>
          </p:txBody>
        </p:sp>
        <p:sp>
          <p:nvSpPr>
            <p:cNvPr id="6" name="TextBox 6"/>
            <p:cNvSpPr txBox="1"/>
            <p:nvPr/>
          </p:nvSpPr>
          <p:spPr>
            <a:xfrm>
              <a:off x="964419" y="1274667"/>
              <a:ext cx="20271684" cy="4686300"/>
            </a:xfrm>
            <a:prstGeom prst="rect">
              <a:avLst/>
            </a:prstGeom>
          </p:spPr>
          <p:txBody>
            <a:bodyPr lIns="0" tIns="0" rIns="0" bIns="0" rtlCol="0" anchor="t">
              <a:spAutoFit/>
            </a:bodyPr>
            <a:lstStyle/>
            <a:p>
              <a:pPr algn="just">
                <a:lnSpc>
                  <a:spcPts val="9285"/>
                </a:lnSpc>
              </a:pPr>
              <a:r>
                <a:rPr lang="en-US" sz="7737" spc="-123" dirty="0">
                  <a:solidFill>
                    <a:srgbClr val="302E2C"/>
                  </a:solidFill>
                  <a:latin typeface="Nirmala UI" panose="020B0502040204020203" pitchFamily="34" charset="0"/>
                  <a:ea typeface="Nirmala UI" panose="020B0502040204020203" pitchFamily="34" charset="0"/>
                  <a:cs typeface="Nirmala UI" panose="020B0502040204020203" pitchFamily="34" charset="0"/>
                </a:rPr>
                <a:t>MÔ HÌNH KINH DOANH CÓ ỨNG DỤNG ERP VÀO CỬA HÀNG NÔNG SẢN </a:t>
              </a:r>
            </a:p>
          </p:txBody>
        </p:sp>
        <p:sp>
          <p:nvSpPr>
            <p:cNvPr id="7" name="TextBox 7"/>
            <p:cNvSpPr txBox="1"/>
            <p:nvPr/>
          </p:nvSpPr>
          <p:spPr>
            <a:xfrm>
              <a:off x="964419" y="7185045"/>
              <a:ext cx="20271684" cy="1908479"/>
            </a:xfrm>
            <a:prstGeom prst="rect">
              <a:avLst/>
            </a:prstGeom>
          </p:spPr>
          <p:txBody>
            <a:bodyPr lIns="0" tIns="0" rIns="0" bIns="0" rtlCol="0" anchor="t">
              <a:spAutoFit/>
            </a:bodyPr>
            <a:lstStyle/>
            <a:p>
              <a:pPr>
                <a:lnSpc>
                  <a:spcPts val="3896"/>
                </a:lnSpc>
              </a:pPr>
              <a:r>
                <a:rPr lang="en-US" sz="2783" spc="139" dirty="0">
                  <a:solidFill>
                    <a:srgbClr val="302E2C"/>
                  </a:solidFill>
                  <a:latin typeface="Montserrat"/>
                </a:rPr>
                <a:t>Môn : </a:t>
              </a:r>
              <a:r>
                <a:rPr lang="en-US" sz="2783" spc="139" dirty="0" err="1">
                  <a:solidFill>
                    <a:srgbClr val="302E2C"/>
                  </a:solidFill>
                  <a:latin typeface="Montserrat"/>
                </a:rPr>
                <a:t>Hoạch</a:t>
              </a:r>
              <a:r>
                <a:rPr lang="en-US" sz="2783" spc="139" dirty="0">
                  <a:solidFill>
                    <a:srgbClr val="302E2C"/>
                  </a:solidFill>
                  <a:latin typeface="Montserrat"/>
                </a:rPr>
                <a:t> </a:t>
              </a:r>
              <a:r>
                <a:rPr lang="en-US" sz="2783" spc="139" dirty="0" err="1">
                  <a:solidFill>
                    <a:srgbClr val="302E2C"/>
                  </a:solidFill>
                  <a:latin typeface="Montserrat"/>
                </a:rPr>
                <a:t>định</a:t>
              </a:r>
              <a:r>
                <a:rPr lang="en-US" sz="2783" spc="139" dirty="0">
                  <a:solidFill>
                    <a:srgbClr val="302E2C"/>
                  </a:solidFill>
                  <a:latin typeface="Montserrat"/>
                </a:rPr>
                <a:t> </a:t>
              </a:r>
              <a:r>
                <a:rPr lang="en-US" sz="2783" spc="139" dirty="0" err="1">
                  <a:solidFill>
                    <a:srgbClr val="302E2C"/>
                  </a:solidFill>
                  <a:latin typeface="Montserrat"/>
                </a:rPr>
                <a:t>nguồn</a:t>
              </a:r>
              <a:r>
                <a:rPr lang="en-US" sz="2783" spc="139" dirty="0">
                  <a:solidFill>
                    <a:srgbClr val="302E2C"/>
                  </a:solidFill>
                  <a:latin typeface="Montserrat"/>
                </a:rPr>
                <a:t> </a:t>
              </a:r>
              <a:r>
                <a:rPr lang="en-US" sz="2783" spc="139" dirty="0" err="1">
                  <a:solidFill>
                    <a:srgbClr val="302E2C"/>
                  </a:solidFill>
                  <a:latin typeface="Montserrat"/>
                </a:rPr>
                <a:t>lực</a:t>
              </a:r>
              <a:r>
                <a:rPr lang="en-US" sz="2783" spc="139" dirty="0">
                  <a:solidFill>
                    <a:srgbClr val="302E2C"/>
                  </a:solidFill>
                  <a:latin typeface="Montserrat"/>
                </a:rPr>
                <a:t> </a:t>
              </a:r>
              <a:r>
                <a:rPr lang="en-US" sz="2783" spc="139" dirty="0" err="1">
                  <a:solidFill>
                    <a:srgbClr val="302E2C"/>
                  </a:solidFill>
                  <a:latin typeface="Montserrat"/>
                </a:rPr>
                <a:t>doanh</a:t>
              </a:r>
              <a:r>
                <a:rPr lang="en-US" sz="2783" spc="139" dirty="0">
                  <a:solidFill>
                    <a:srgbClr val="302E2C"/>
                  </a:solidFill>
                  <a:latin typeface="Montserrat"/>
                </a:rPr>
                <a:t> </a:t>
              </a:r>
              <a:r>
                <a:rPr lang="en-US" sz="2783" spc="139" dirty="0" err="1">
                  <a:solidFill>
                    <a:srgbClr val="302E2C"/>
                  </a:solidFill>
                  <a:latin typeface="Montserrat"/>
                </a:rPr>
                <a:t>nghiệp</a:t>
              </a:r>
              <a:endParaRPr lang="en-US" sz="2783" spc="139" dirty="0">
                <a:solidFill>
                  <a:srgbClr val="302E2C"/>
                </a:solidFill>
                <a:latin typeface="Montserrat"/>
              </a:endParaRPr>
            </a:p>
            <a:p>
              <a:pPr>
                <a:lnSpc>
                  <a:spcPts val="3896"/>
                </a:lnSpc>
              </a:pPr>
              <a:r>
                <a:rPr lang="en-US" sz="2783" spc="139" dirty="0" err="1">
                  <a:solidFill>
                    <a:srgbClr val="302E2C"/>
                  </a:solidFill>
                  <a:latin typeface="Montserrat"/>
                </a:rPr>
                <a:t>Giảng</a:t>
              </a:r>
              <a:r>
                <a:rPr lang="en-US" sz="2783" spc="139" dirty="0">
                  <a:solidFill>
                    <a:srgbClr val="302E2C"/>
                  </a:solidFill>
                  <a:latin typeface="Montserrat"/>
                </a:rPr>
                <a:t> </a:t>
              </a:r>
              <a:r>
                <a:rPr lang="en-US" sz="2783" spc="139" dirty="0" err="1">
                  <a:solidFill>
                    <a:srgbClr val="302E2C"/>
                  </a:solidFill>
                  <a:latin typeface="Montserrat"/>
                </a:rPr>
                <a:t>viên</a:t>
              </a:r>
              <a:r>
                <a:rPr lang="en-US" sz="2783" spc="139" dirty="0">
                  <a:solidFill>
                    <a:srgbClr val="302E2C"/>
                  </a:solidFill>
                  <a:latin typeface="Montserrat"/>
                </a:rPr>
                <a:t> </a:t>
              </a:r>
              <a:r>
                <a:rPr lang="en-US" sz="2783" spc="139" dirty="0" err="1">
                  <a:solidFill>
                    <a:srgbClr val="302E2C"/>
                  </a:solidFill>
                  <a:latin typeface="Montserrat"/>
                </a:rPr>
                <a:t>hướng</a:t>
              </a:r>
              <a:r>
                <a:rPr lang="en-US" sz="2783" spc="139" dirty="0">
                  <a:solidFill>
                    <a:srgbClr val="302E2C"/>
                  </a:solidFill>
                  <a:latin typeface="Montserrat"/>
                </a:rPr>
                <a:t> </a:t>
              </a:r>
              <a:r>
                <a:rPr lang="en-US" sz="2783" spc="139" dirty="0" err="1">
                  <a:solidFill>
                    <a:srgbClr val="302E2C"/>
                  </a:solidFill>
                  <a:latin typeface="Montserrat"/>
                </a:rPr>
                <a:t>dẫn</a:t>
              </a:r>
              <a:r>
                <a:rPr lang="en-US" sz="2783" spc="139" dirty="0">
                  <a:solidFill>
                    <a:srgbClr val="302E2C"/>
                  </a:solidFill>
                  <a:latin typeface="Montserrat"/>
                </a:rPr>
                <a:t>: </a:t>
              </a:r>
              <a:r>
                <a:rPr lang="en-US" sz="2783" spc="139" dirty="0" err="1">
                  <a:solidFill>
                    <a:srgbClr val="302E2C"/>
                  </a:solidFill>
                  <a:latin typeface="Montserrat"/>
                </a:rPr>
                <a:t>Ths</a:t>
              </a:r>
              <a:r>
                <a:rPr lang="en-US" sz="2783" spc="139" dirty="0">
                  <a:solidFill>
                    <a:srgbClr val="302E2C"/>
                  </a:solidFill>
                  <a:latin typeface="Montserrat"/>
                </a:rPr>
                <a:t>. </a:t>
              </a:r>
              <a:r>
                <a:rPr lang="en-US" sz="2783" spc="139" dirty="0" err="1">
                  <a:solidFill>
                    <a:srgbClr val="302E2C"/>
                  </a:solidFill>
                  <a:latin typeface="Montserrat"/>
                </a:rPr>
                <a:t>Đỗ</a:t>
              </a:r>
              <a:r>
                <a:rPr lang="en-US" sz="2783" spc="139" dirty="0">
                  <a:solidFill>
                    <a:srgbClr val="302E2C"/>
                  </a:solidFill>
                  <a:latin typeface="Montserrat"/>
                </a:rPr>
                <a:t> Duy Thanh</a:t>
              </a:r>
            </a:p>
            <a:p>
              <a:pPr>
                <a:lnSpc>
                  <a:spcPts val="3896"/>
                </a:lnSpc>
              </a:pPr>
              <a:endParaRPr lang="en-US" sz="2783" spc="139" dirty="0">
                <a:solidFill>
                  <a:srgbClr val="302E2C"/>
                </a:solidFill>
                <a:latin typeface="Montserrat"/>
              </a:endParaRPr>
            </a:p>
          </p:txBody>
        </p:sp>
        <p:grpSp>
          <p:nvGrpSpPr>
            <p:cNvPr id="8" name="Group 8"/>
            <p:cNvGrpSpPr/>
            <p:nvPr/>
          </p:nvGrpSpPr>
          <p:grpSpPr>
            <a:xfrm>
              <a:off x="0" y="0"/>
              <a:ext cx="1200510" cy="1241346"/>
              <a:chOff x="0" y="0"/>
              <a:chExt cx="628022" cy="649385"/>
            </a:xfrm>
          </p:grpSpPr>
          <p:sp>
            <p:nvSpPr>
              <p:cNvPr id="9" name="Freeform 9"/>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43035" y="528002"/>
            <a:ext cx="11912373" cy="896620"/>
          </a:xfrm>
          <a:prstGeom prst="rect">
            <a:avLst/>
          </a:prstGeom>
        </p:spPr>
        <p:txBody>
          <a:bodyPr lIns="0" tIns="0" rIns="0" bIns="0" rtlCol="0" anchor="t">
            <a:spAutoFit/>
          </a:bodyPr>
          <a:lstStyle/>
          <a:p>
            <a:pPr algn="ctr">
              <a:lnSpc>
                <a:spcPts val="7279"/>
              </a:lnSpc>
            </a:pPr>
            <a:r>
              <a:rPr lang="en-US" sz="5199" dirty="0">
                <a:solidFill>
                  <a:srgbClr val="000000"/>
                </a:solidFill>
                <a:latin typeface="DejaVu Serif"/>
              </a:rPr>
              <a:t>1.6 </a:t>
            </a:r>
            <a:r>
              <a:rPr lang="en-US" sz="5199" dirty="0" err="1">
                <a:solidFill>
                  <a:srgbClr val="000000"/>
                </a:solidFill>
                <a:latin typeface="DejaVu Serif"/>
              </a:rPr>
              <a:t>Doanh</a:t>
            </a:r>
            <a:r>
              <a:rPr lang="en-US" sz="5199" dirty="0">
                <a:solidFill>
                  <a:srgbClr val="000000"/>
                </a:solidFill>
                <a:latin typeface="DejaVu Serif"/>
              </a:rPr>
              <a:t> </a:t>
            </a:r>
            <a:r>
              <a:rPr lang="en-US" sz="5199" dirty="0" err="1">
                <a:solidFill>
                  <a:srgbClr val="000000"/>
                </a:solidFill>
                <a:latin typeface="DejaVu Serif"/>
              </a:rPr>
              <a:t>nghiệp</a:t>
            </a:r>
            <a:r>
              <a:rPr lang="en-US" sz="5199" dirty="0">
                <a:solidFill>
                  <a:srgbClr val="000000"/>
                </a:solidFill>
                <a:latin typeface="DejaVu Serif"/>
              </a:rPr>
              <a:t> </a:t>
            </a:r>
            <a:r>
              <a:rPr lang="en-US" sz="5199" dirty="0" err="1">
                <a:solidFill>
                  <a:srgbClr val="000000"/>
                </a:solidFill>
                <a:latin typeface="DejaVu Serif"/>
              </a:rPr>
              <a:t>đang</a:t>
            </a:r>
            <a:r>
              <a:rPr lang="en-US" sz="5199" dirty="0">
                <a:solidFill>
                  <a:srgbClr val="000000"/>
                </a:solidFill>
                <a:latin typeface="DejaVu Serif"/>
              </a:rPr>
              <a:t> </a:t>
            </a:r>
            <a:r>
              <a:rPr lang="en-US" sz="5199" dirty="0" err="1">
                <a:solidFill>
                  <a:srgbClr val="000000"/>
                </a:solidFill>
                <a:latin typeface="DejaVu Serif"/>
              </a:rPr>
              <a:t>triển</a:t>
            </a:r>
            <a:r>
              <a:rPr lang="en-US" sz="5199" dirty="0">
                <a:solidFill>
                  <a:srgbClr val="000000"/>
                </a:solidFill>
                <a:latin typeface="DejaVu Serif"/>
              </a:rPr>
              <a:t> </a:t>
            </a:r>
            <a:r>
              <a:rPr lang="en-US" sz="5199" dirty="0" err="1">
                <a:solidFill>
                  <a:srgbClr val="000000"/>
                </a:solidFill>
                <a:latin typeface="DejaVu Serif"/>
              </a:rPr>
              <a:t>khai</a:t>
            </a:r>
            <a:endParaRPr lang="en-US" sz="5199" dirty="0">
              <a:solidFill>
                <a:srgbClr val="000000"/>
              </a:solidFill>
              <a:latin typeface="DejaVu Serif"/>
            </a:endParaRPr>
          </a:p>
        </p:txBody>
      </p:sp>
      <p:sp>
        <p:nvSpPr>
          <p:cNvPr id="4" name="TextBox 4"/>
          <p:cNvSpPr txBox="1"/>
          <p:nvPr/>
        </p:nvSpPr>
        <p:spPr>
          <a:xfrm>
            <a:off x="5709683" y="2555759"/>
            <a:ext cx="13822326" cy="6982206"/>
          </a:xfrm>
          <a:prstGeom prst="rect">
            <a:avLst/>
          </a:prstGeom>
        </p:spPr>
        <p:txBody>
          <a:bodyPr lIns="0" tIns="0" rIns="0" bIns="0" rtlCol="0" anchor="t">
            <a:spAutoFit/>
          </a:bodyPr>
          <a:lstStyle/>
          <a:p>
            <a:pPr algn="just">
              <a:lnSpc>
                <a:spcPts val="5082"/>
              </a:lnSpc>
            </a:pPr>
            <a:endParaRPr/>
          </a:p>
          <a:p>
            <a:pPr marL="712470" lvl="1" indent="-356235" algn="just">
              <a:lnSpc>
                <a:spcPts val="5082"/>
              </a:lnSpc>
              <a:buFont typeface="Arial"/>
              <a:buChar char="•"/>
            </a:pPr>
            <a:r>
              <a:rPr lang="en-US" sz="3300">
                <a:solidFill>
                  <a:srgbClr val="000000"/>
                </a:solidFill>
                <a:latin typeface="Montserrat"/>
              </a:rPr>
              <a:t>Thủy sản Minh Phú</a:t>
            </a:r>
          </a:p>
          <a:p>
            <a:pPr marL="712470" lvl="1" indent="-356235" algn="just">
              <a:lnSpc>
                <a:spcPts val="5082"/>
              </a:lnSpc>
              <a:buFont typeface="Arial"/>
              <a:buChar char="•"/>
            </a:pPr>
            <a:r>
              <a:rPr lang="en-US" sz="3300">
                <a:solidFill>
                  <a:srgbClr val="000000"/>
                </a:solidFill>
                <a:latin typeface="Montserrat"/>
              </a:rPr>
              <a:t>Lộc Trời </a:t>
            </a:r>
          </a:p>
          <a:p>
            <a:pPr marL="712470" lvl="1" indent="-356235" algn="just">
              <a:lnSpc>
                <a:spcPts val="5082"/>
              </a:lnSpc>
              <a:buFont typeface="Arial"/>
              <a:buChar char="•"/>
            </a:pPr>
            <a:r>
              <a:rPr lang="en-US" sz="3300">
                <a:solidFill>
                  <a:srgbClr val="000000"/>
                </a:solidFill>
                <a:latin typeface="Montserrat"/>
              </a:rPr>
              <a:t>Greenfeed </a:t>
            </a:r>
          </a:p>
          <a:p>
            <a:pPr marL="712470" lvl="1" indent="-356235" algn="just">
              <a:lnSpc>
                <a:spcPts val="5082"/>
              </a:lnSpc>
              <a:buFont typeface="Arial"/>
              <a:buChar char="•"/>
            </a:pPr>
            <a:r>
              <a:rPr lang="en-US" sz="3300">
                <a:solidFill>
                  <a:srgbClr val="000000"/>
                </a:solidFill>
                <a:latin typeface="Montserrat"/>
              </a:rPr>
              <a:t>Marvin  Group </a:t>
            </a:r>
          </a:p>
          <a:p>
            <a:pPr marL="712470" lvl="1" indent="-356235" algn="just">
              <a:lnSpc>
                <a:spcPts val="5082"/>
              </a:lnSpc>
              <a:buFont typeface="Arial"/>
              <a:buChar char="•"/>
            </a:pPr>
            <a:r>
              <a:rPr lang="en-US" sz="3300">
                <a:solidFill>
                  <a:srgbClr val="000000"/>
                </a:solidFill>
                <a:latin typeface="Montserrat"/>
              </a:rPr>
              <a:t>Hải Nam Seafoods</a:t>
            </a:r>
          </a:p>
          <a:p>
            <a:pPr marL="712470" lvl="1" indent="-356235" algn="just">
              <a:lnSpc>
                <a:spcPts val="5082"/>
              </a:lnSpc>
              <a:buFont typeface="Arial"/>
              <a:buChar char="•"/>
            </a:pPr>
            <a:r>
              <a:rPr lang="en-US" sz="3300">
                <a:solidFill>
                  <a:srgbClr val="000000"/>
                </a:solidFill>
                <a:latin typeface="Montserrat"/>
              </a:rPr>
              <a:t>Hoang Long Seafood </a:t>
            </a:r>
          </a:p>
          <a:p>
            <a:pPr marL="712470" lvl="1" indent="-356235" algn="just">
              <a:lnSpc>
                <a:spcPts val="5082"/>
              </a:lnSpc>
              <a:buFont typeface="Arial"/>
              <a:buChar char="•"/>
            </a:pPr>
            <a:r>
              <a:rPr lang="en-US" sz="3300">
                <a:solidFill>
                  <a:srgbClr val="000000"/>
                </a:solidFill>
                <a:latin typeface="Montserrat"/>
              </a:rPr>
              <a:t>Thức ăn chăn nuôi Lái Thiêu</a:t>
            </a:r>
          </a:p>
          <a:p>
            <a:pPr marL="712470" lvl="1" indent="-356235" algn="just">
              <a:lnSpc>
                <a:spcPts val="5082"/>
              </a:lnSpc>
              <a:buFont typeface="Arial"/>
              <a:buChar char="•"/>
            </a:pPr>
            <a:r>
              <a:rPr lang="en-US" sz="3300">
                <a:solidFill>
                  <a:srgbClr val="000000"/>
                </a:solidFill>
                <a:latin typeface="Montserrat"/>
              </a:rPr>
              <a:t>RICEGROWERS VIỆT NAM (Sunrice)</a:t>
            </a:r>
          </a:p>
          <a:p>
            <a:pPr marL="712470" lvl="1" indent="-356235" algn="just">
              <a:lnSpc>
                <a:spcPts val="5082"/>
              </a:lnSpc>
              <a:buFont typeface="Arial"/>
              <a:buChar char="•"/>
            </a:pPr>
            <a:r>
              <a:rPr lang="en-US" sz="3300">
                <a:solidFill>
                  <a:srgbClr val="000000"/>
                </a:solidFill>
                <a:latin typeface="Montserrat"/>
              </a:rPr>
              <a:t>Langbiang Farm</a:t>
            </a:r>
          </a:p>
          <a:p>
            <a:pPr algn="just">
              <a:lnSpc>
                <a:spcPts val="5082"/>
              </a:lnSpc>
            </a:pPr>
            <a:r>
              <a:rPr lang="en-US" sz="3300">
                <a:solidFill>
                  <a:srgbClr val="000000"/>
                </a:solidFill>
                <a:latin typeface="Montserrat"/>
              </a:rPr>
              <a:t>.v.v </a:t>
            </a:r>
          </a:p>
        </p:txBody>
      </p:sp>
      <p:sp>
        <p:nvSpPr>
          <p:cNvPr id="5" name="TextBox 5"/>
          <p:cNvSpPr txBox="1"/>
          <p:nvPr/>
        </p:nvSpPr>
        <p:spPr>
          <a:xfrm>
            <a:off x="1076546" y="2054744"/>
            <a:ext cx="16182754" cy="1144905"/>
          </a:xfrm>
          <a:prstGeom prst="rect">
            <a:avLst/>
          </a:prstGeom>
        </p:spPr>
        <p:txBody>
          <a:bodyPr lIns="0" tIns="0" rIns="0" bIns="0" rtlCol="0" anchor="t">
            <a:spAutoFit/>
          </a:bodyPr>
          <a:lstStyle/>
          <a:p>
            <a:pPr algn="just">
              <a:lnSpc>
                <a:spcPts val="4620"/>
              </a:lnSpc>
              <a:spcBef>
                <a:spcPct val="0"/>
              </a:spcBef>
            </a:pPr>
            <a:r>
              <a:rPr lang="en-US" sz="3300">
                <a:solidFill>
                  <a:srgbClr val="000000"/>
                </a:solidFill>
                <a:latin typeface="Montserrat Bold"/>
              </a:rPr>
              <a:t>Một số công ty lớn về thủy sản và sản xuất sản phẩm nông nghiệp điển hình triển khai ERP :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TextBox 2"/>
          <p:cNvSpPr txBox="1"/>
          <p:nvPr/>
        </p:nvSpPr>
        <p:spPr>
          <a:xfrm>
            <a:off x="4517949" y="2273405"/>
            <a:ext cx="7577835" cy="476250"/>
          </a:xfrm>
          <a:prstGeom prst="rect">
            <a:avLst/>
          </a:prstGeom>
        </p:spPr>
        <p:txBody>
          <a:bodyPr lIns="0" tIns="0" rIns="0" bIns="0" rtlCol="0" anchor="t">
            <a:spAutoFit/>
          </a:bodyPr>
          <a:lstStyle/>
          <a:p>
            <a:pPr>
              <a:lnSpc>
                <a:spcPts val="3719"/>
              </a:lnSpc>
            </a:pPr>
            <a:endParaRPr/>
          </a:p>
        </p:txBody>
      </p:sp>
      <p:sp>
        <p:nvSpPr>
          <p:cNvPr id="3" name="AutoShape 3"/>
          <p:cNvSpPr/>
          <p:nvPr/>
        </p:nvSpPr>
        <p:spPr>
          <a:xfrm>
            <a:off x="-374828" y="-28024"/>
            <a:ext cx="5389303" cy="10792587"/>
          </a:xfrm>
          <a:prstGeom prst="rect">
            <a:avLst/>
          </a:prstGeom>
          <a:solidFill>
            <a:srgbClr val="BEA8A7">
              <a:alpha val="19608"/>
            </a:srgbClr>
          </a:solidFill>
        </p:spPr>
        <p:txBody>
          <a:bodyPr/>
          <a:lstStyle/>
          <a:p>
            <a:endParaRPr lang="en-US"/>
          </a:p>
        </p:txBody>
      </p:sp>
      <p:sp>
        <p:nvSpPr>
          <p:cNvPr id="4" name="TextBox 4"/>
          <p:cNvSpPr txBox="1"/>
          <p:nvPr/>
        </p:nvSpPr>
        <p:spPr>
          <a:xfrm>
            <a:off x="819032" y="1493760"/>
            <a:ext cx="3698916" cy="7201663"/>
          </a:xfrm>
          <a:prstGeom prst="rect">
            <a:avLst/>
          </a:prstGeom>
        </p:spPr>
        <p:txBody>
          <a:bodyPr wrap="square" lIns="0" tIns="0" rIns="0" bIns="0" rtlCol="0" anchor="t">
            <a:spAutoFit/>
          </a:bodyPr>
          <a:lstStyle/>
          <a:p>
            <a:pPr algn="just">
              <a:lnSpc>
                <a:spcPts val="9638"/>
              </a:lnSpc>
            </a:pPr>
            <a:r>
              <a:rPr lang="en-US" sz="5099" spc="724" dirty="0">
                <a:solidFill>
                  <a:srgbClr val="302E2C"/>
                </a:solidFill>
                <a:latin typeface="Montserrat"/>
              </a:rPr>
              <a:t>XÁC ĐỊNH </a:t>
            </a:r>
          </a:p>
          <a:p>
            <a:pPr algn="just">
              <a:lnSpc>
                <a:spcPts val="9638"/>
              </a:lnSpc>
            </a:pPr>
            <a:r>
              <a:rPr lang="en-US" sz="5099" spc="724" dirty="0">
                <a:solidFill>
                  <a:srgbClr val="302E2C"/>
                </a:solidFill>
                <a:latin typeface="Montserrat"/>
              </a:rPr>
              <a:t>&amp;</a:t>
            </a:r>
          </a:p>
          <a:p>
            <a:pPr algn="just">
              <a:lnSpc>
                <a:spcPts val="9638"/>
              </a:lnSpc>
            </a:pPr>
            <a:r>
              <a:rPr lang="en-US" sz="5099" spc="724" dirty="0">
                <a:solidFill>
                  <a:srgbClr val="302E2C"/>
                </a:solidFill>
                <a:latin typeface="Montserrat"/>
              </a:rPr>
              <a:t>PHÂN TÍCH YÊU CẦU  </a:t>
            </a:r>
          </a:p>
        </p:txBody>
      </p:sp>
      <p:grpSp>
        <p:nvGrpSpPr>
          <p:cNvPr id="5" name="Group 5"/>
          <p:cNvGrpSpPr/>
          <p:nvPr/>
        </p:nvGrpSpPr>
        <p:grpSpPr>
          <a:xfrm rot="-10800000">
            <a:off x="3844662" y="8346710"/>
            <a:ext cx="881602" cy="911590"/>
            <a:chOff x="0" y="0"/>
            <a:chExt cx="628022" cy="649385"/>
          </a:xfrm>
        </p:grpSpPr>
        <p:sp>
          <p:nvSpPr>
            <p:cNvPr id="6" name="Freeform 6"/>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grpSp>
        <p:nvGrpSpPr>
          <p:cNvPr id="7" name="Group 7"/>
          <p:cNvGrpSpPr/>
          <p:nvPr/>
        </p:nvGrpSpPr>
        <p:grpSpPr>
          <a:xfrm>
            <a:off x="378231" y="1028700"/>
            <a:ext cx="881602" cy="911590"/>
            <a:chOff x="0" y="0"/>
            <a:chExt cx="628022" cy="649385"/>
          </a:xfrm>
        </p:grpSpPr>
        <p:sp>
          <p:nvSpPr>
            <p:cNvPr id="8" name="Freeform 8"/>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sp>
        <p:nvSpPr>
          <p:cNvPr id="9" name="TextBox 9"/>
          <p:cNvSpPr txBox="1"/>
          <p:nvPr/>
        </p:nvSpPr>
        <p:spPr>
          <a:xfrm>
            <a:off x="7791566" y="2263880"/>
            <a:ext cx="7507237" cy="5055620"/>
          </a:xfrm>
          <a:prstGeom prst="rect">
            <a:avLst/>
          </a:prstGeom>
        </p:spPr>
        <p:txBody>
          <a:bodyPr lIns="0" tIns="0" rIns="0" bIns="0" rtlCol="0" anchor="t">
            <a:spAutoFit/>
          </a:bodyPr>
          <a:lstStyle/>
          <a:p>
            <a:pPr marL="928365" lvl="1" indent="-464182">
              <a:lnSpc>
                <a:spcPts val="10276"/>
              </a:lnSpc>
              <a:buFont typeface="Arial"/>
              <a:buChar char="•"/>
            </a:pPr>
            <a:r>
              <a:rPr lang="en-US" sz="4299" spc="275">
                <a:solidFill>
                  <a:srgbClr val="302E2C"/>
                </a:solidFill>
                <a:latin typeface="Montserrat"/>
              </a:rPr>
              <a:t> Đặc tả bài toán</a:t>
            </a:r>
          </a:p>
          <a:p>
            <a:pPr marL="928365" lvl="1" indent="-464182">
              <a:lnSpc>
                <a:spcPts val="10276"/>
              </a:lnSpc>
              <a:buFont typeface="Arial"/>
              <a:buChar char="•"/>
            </a:pPr>
            <a:r>
              <a:rPr lang="en-US" sz="4299" spc="275">
                <a:solidFill>
                  <a:srgbClr val="302E2C"/>
                </a:solidFill>
                <a:latin typeface="Montserrat"/>
              </a:rPr>
              <a:t> Phân tích yêu cầu </a:t>
            </a:r>
          </a:p>
          <a:p>
            <a:pPr marL="928365" lvl="1" indent="-464182">
              <a:lnSpc>
                <a:spcPts val="10276"/>
              </a:lnSpc>
              <a:buFont typeface="Arial"/>
              <a:buChar char="•"/>
            </a:pPr>
            <a:r>
              <a:rPr lang="en-US" sz="4299" spc="275">
                <a:solidFill>
                  <a:srgbClr val="302E2C"/>
                </a:solidFill>
                <a:latin typeface="Montserrat"/>
              </a:rPr>
              <a:t> Mô hình use case </a:t>
            </a:r>
          </a:p>
          <a:p>
            <a:pPr>
              <a:lnSpc>
                <a:spcPts val="10276"/>
              </a:lnSpc>
            </a:pPr>
            <a:endParaRPr lang="en-US" sz="4299" spc="275">
              <a:solidFill>
                <a:srgbClr val="302E2C"/>
              </a:solidFill>
              <a:latin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395628" y="528002"/>
            <a:ext cx="11912373" cy="896620"/>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2.1 Đặc tả bài toán</a:t>
            </a:r>
          </a:p>
        </p:txBody>
      </p:sp>
      <p:sp>
        <p:nvSpPr>
          <p:cNvPr id="4" name="TextBox 4"/>
          <p:cNvSpPr txBox="1"/>
          <p:nvPr/>
        </p:nvSpPr>
        <p:spPr>
          <a:xfrm>
            <a:off x="672467" y="2068425"/>
            <a:ext cx="16943066" cy="8822817"/>
          </a:xfrm>
          <a:prstGeom prst="rect">
            <a:avLst/>
          </a:prstGeom>
        </p:spPr>
        <p:txBody>
          <a:bodyPr lIns="0" tIns="0" rIns="0" bIns="0" rtlCol="0" anchor="t">
            <a:spAutoFit/>
          </a:bodyPr>
          <a:lstStyle/>
          <a:p>
            <a:pPr algn="just">
              <a:lnSpc>
                <a:spcPts val="4389"/>
              </a:lnSpc>
            </a:pPr>
            <a:r>
              <a:rPr lang="en-US" sz="3300">
                <a:solidFill>
                  <a:srgbClr val="000000"/>
                </a:solidFill>
                <a:latin typeface="Montserrat Bold Italics"/>
              </a:rPr>
              <a:t>Hoạt động của khách hàng:</a:t>
            </a:r>
            <a:r>
              <a:rPr lang="en-US" sz="3300">
                <a:solidFill>
                  <a:srgbClr val="000000"/>
                </a:solidFill>
                <a:latin typeface="Montserrat"/>
              </a:rPr>
              <a:t> Khách hàng là người có thể làm những hoạt động sau: lên website của cửa hàng tìm kiếm thông tin về các sản phẩm cũng như các sản phẩm có liên quan, sau đó có thể tiến hành đặt hàng và thanh toán, bên cạnh đó khách hàng còn có thể đặt câu hỏi trực tiếp với nhân viên cửa hàng và để lại thông tin để bộ phận chăm sóc khách hàng có thể liên lạc sau.</a:t>
            </a:r>
          </a:p>
          <a:p>
            <a:pPr algn="just">
              <a:lnSpc>
                <a:spcPts val="4389"/>
              </a:lnSpc>
            </a:pPr>
            <a:endParaRPr lang="en-US" sz="3300">
              <a:solidFill>
                <a:srgbClr val="000000"/>
              </a:solidFill>
              <a:latin typeface="Montserrat"/>
            </a:endParaRPr>
          </a:p>
          <a:p>
            <a:pPr algn="just">
              <a:lnSpc>
                <a:spcPts val="4389"/>
              </a:lnSpc>
            </a:pPr>
            <a:r>
              <a:rPr lang="en-US" sz="3300">
                <a:solidFill>
                  <a:srgbClr val="000000"/>
                </a:solidFill>
                <a:latin typeface="Montserrat Bold Italics"/>
              </a:rPr>
              <a:t>Hoạt động của bộ phận chăm sóc khách hàng:</a:t>
            </a:r>
            <a:r>
              <a:rPr lang="en-US" sz="3300">
                <a:solidFill>
                  <a:srgbClr val="000000"/>
                </a:solidFill>
                <a:latin typeface="Montserrat"/>
              </a:rPr>
              <a:t> Sẽ là người trực tiếp tư vấn hoặc liên hệ với khách hàng cho cửa hàng để có thể biết được mục đích và yêu cầu cũng như sở thích và thông tin mà khách hàng đang cần.</a:t>
            </a:r>
          </a:p>
          <a:p>
            <a:pPr algn="just">
              <a:lnSpc>
                <a:spcPts val="4389"/>
              </a:lnSpc>
            </a:pPr>
            <a:endParaRPr lang="en-US" sz="3300">
              <a:solidFill>
                <a:srgbClr val="000000"/>
              </a:solidFill>
              <a:latin typeface="Montserrat"/>
            </a:endParaRPr>
          </a:p>
          <a:p>
            <a:pPr algn="just">
              <a:lnSpc>
                <a:spcPts val="4389"/>
              </a:lnSpc>
            </a:pPr>
            <a:r>
              <a:rPr lang="en-US" sz="3300">
                <a:solidFill>
                  <a:srgbClr val="000000"/>
                </a:solidFill>
                <a:latin typeface="Montserrat Bold Italics"/>
              </a:rPr>
              <a:t>Hoạt động của bộ phận kho: </a:t>
            </a:r>
            <a:r>
              <a:rPr lang="en-US" sz="3300">
                <a:solidFill>
                  <a:srgbClr val="000000"/>
                </a:solidFill>
                <a:latin typeface="Montserrat"/>
              </a:rPr>
              <a:t>Nhân viên trong bộ phận kho sẽ kiểm tra tình trạng các sản phẩm trong kho, có tồn kho hiện tại như thế nào về các sản phẩm của cửa hàng, cũng như làm các hoạt động động liên quan đến việc tiếp nhận việc xuất kho và nhập kho, kiểm kê sản phẩm cho cửa hàng.</a:t>
            </a:r>
          </a:p>
          <a:p>
            <a:pPr algn="just">
              <a:lnSpc>
                <a:spcPts val="4389"/>
              </a:lnSpc>
            </a:pPr>
            <a:endParaRPr lang="en-US" sz="3300">
              <a:solidFill>
                <a:srgbClr val="000000"/>
              </a:solidFill>
              <a:latin typeface="Montserrat"/>
            </a:endParaRPr>
          </a:p>
          <a:p>
            <a:pPr algn="just">
              <a:lnSpc>
                <a:spcPts val="4389"/>
              </a:lnSpc>
            </a:pPr>
            <a:endParaRPr lang="en-US" sz="3300">
              <a:solidFill>
                <a:srgbClr val="000000"/>
              </a:solidFill>
              <a:latin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395628" y="528002"/>
            <a:ext cx="11912373" cy="896620"/>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2.1 Đặc tả bài toán</a:t>
            </a:r>
          </a:p>
        </p:txBody>
      </p:sp>
      <p:sp>
        <p:nvSpPr>
          <p:cNvPr id="4" name="TextBox 4"/>
          <p:cNvSpPr txBox="1"/>
          <p:nvPr/>
        </p:nvSpPr>
        <p:spPr>
          <a:xfrm>
            <a:off x="672467" y="2519775"/>
            <a:ext cx="16943066" cy="6060567"/>
          </a:xfrm>
          <a:prstGeom prst="rect">
            <a:avLst/>
          </a:prstGeom>
        </p:spPr>
        <p:txBody>
          <a:bodyPr lIns="0" tIns="0" rIns="0" bIns="0" rtlCol="0" anchor="t">
            <a:spAutoFit/>
          </a:bodyPr>
          <a:lstStyle/>
          <a:p>
            <a:pPr algn="just">
              <a:lnSpc>
                <a:spcPts val="4389"/>
              </a:lnSpc>
            </a:pPr>
            <a:r>
              <a:rPr lang="en-US" sz="3300">
                <a:solidFill>
                  <a:srgbClr val="000000"/>
                </a:solidFill>
                <a:latin typeface="Montserrat Bold Italics"/>
              </a:rPr>
              <a:t>Hoạt động của bộ phận nhân sự:</a:t>
            </a:r>
            <a:r>
              <a:rPr lang="en-US" sz="3300">
                <a:solidFill>
                  <a:srgbClr val="000000"/>
                </a:solidFill>
                <a:latin typeface="Montserrat"/>
              </a:rPr>
              <a:t> Bộ phận nhân sự sẽ trực tiếp quản lý tất cả nhân viên trong cửa hàng, ngày, giờ làm việc và theo dõi sát sao quá trình làm việc của nhân viên. Ngoài ra bộ phận nhân sự sẽ còn có nhiệm vụ quản lý và tổ chức các cuộc tuyển dụng nhân viên cho cửa hàng.</a:t>
            </a:r>
          </a:p>
          <a:p>
            <a:pPr algn="just">
              <a:lnSpc>
                <a:spcPts val="4389"/>
              </a:lnSpc>
            </a:pPr>
            <a:endParaRPr lang="en-US" sz="3300">
              <a:solidFill>
                <a:srgbClr val="000000"/>
              </a:solidFill>
              <a:latin typeface="Montserrat"/>
            </a:endParaRPr>
          </a:p>
          <a:p>
            <a:pPr algn="just">
              <a:lnSpc>
                <a:spcPts val="4389"/>
              </a:lnSpc>
            </a:pPr>
            <a:r>
              <a:rPr lang="en-US" sz="3300">
                <a:solidFill>
                  <a:srgbClr val="000000"/>
                </a:solidFill>
                <a:latin typeface="Montserrat Bold Italics"/>
              </a:rPr>
              <a:t>Hoạt động của bộ phận tài chính kế toán:</a:t>
            </a:r>
            <a:r>
              <a:rPr lang="en-US" sz="3300">
                <a:solidFill>
                  <a:srgbClr val="000000"/>
                </a:solidFill>
                <a:latin typeface="Montserrat"/>
              </a:rPr>
              <a:t> Nhân viên kế toán sẽ dựa vào các đơn hàng để tính tiền cho khách hàng, quản lý thông tin kế toán cho cửa hàng, lập báo cáo về doanh thu và lợi nhuận cho cửa hàng, còn nhân viên về tài chính sẽ chịu trách nhiệm về việc chi tiêu của cửa hàng về vốn, tiền trả cho nhà cung cấp cũng như trả lương cho nhân viên và các chi tiêu trong cửa hàng. </a:t>
            </a:r>
          </a:p>
          <a:p>
            <a:pPr algn="just">
              <a:lnSpc>
                <a:spcPts val="4389"/>
              </a:lnSpc>
            </a:pPr>
            <a:endParaRPr lang="en-US" sz="3300">
              <a:solidFill>
                <a:srgbClr val="000000"/>
              </a:solidFill>
              <a:latin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395628" y="528002"/>
            <a:ext cx="11912373" cy="896620"/>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2.1 Đặc tả bài toán</a:t>
            </a:r>
          </a:p>
        </p:txBody>
      </p:sp>
      <p:sp>
        <p:nvSpPr>
          <p:cNvPr id="4" name="TextBox 4"/>
          <p:cNvSpPr txBox="1"/>
          <p:nvPr/>
        </p:nvSpPr>
        <p:spPr>
          <a:xfrm>
            <a:off x="672467" y="2035683"/>
            <a:ext cx="16943066" cy="8022336"/>
          </a:xfrm>
          <a:prstGeom prst="rect">
            <a:avLst/>
          </a:prstGeom>
        </p:spPr>
        <p:txBody>
          <a:bodyPr lIns="0" tIns="0" rIns="0" bIns="0" rtlCol="0" anchor="t">
            <a:spAutoFit/>
          </a:bodyPr>
          <a:lstStyle/>
          <a:p>
            <a:pPr algn="just">
              <a:lnSpc>
                <a:spcPts val="4917"/>
              </a:lnSpc>
            </a:pPr>
            <a:r>
              <a:rPr lang="en-US" sz="3300">
                <a:solidFill>
                  <a:srgbClr val="000000"/>
                </a:solidFill>
                <a:latin typeface="Montserrat Bold Italics"/>
              </a:rPr>
              <a:t>Hoạt động của bộ phận mua hàng:</a:t>
            </a:r>
            <a:r>
              <a:rPr lang="en-US" sz="3300">
                <a:solidFill>
                  <a:srgbClr val="000000"/>
                </a:solidFill>
                <a:latin typeface="Montserrat"/>
              </a:rPr>
              <a:t> Sẽ đảm nhận và được phê duyệt sẽ thực hiện hai nhiệm vụ, thứ nhất sẽ mua các sản phẩm điện thoại và các linh kiện, thứ hai sẽ mua các vật tư sản phẩm dùng trong cửa hàng bằng thông qua tìm nhà cung cấp phù hợp tiến hành giao dịch với nhà cung cấp và thanh toán để mua sản phẩm về cho cửa hàng thông qua các hoạt động quyết định các yêu cầu về vật tư, quyết định nguồn cung, lựa chọn nhà cung cấp, tạo hóa đơn mua hàng và xác nhận với nhà cung cấp, nhận và xác thực hóa đơn với nhà cung cấp.</a:t>
            </a:r>
          </a:p>
          <a:p>
            <a:pPr algn="just">
              <a:lnSpc>
                <a:spcPts val="4917"/>
              </a:lnSpc>
            </a:pPr>
            <a:endParaRPr lang="en-US" sz="3300">
              <a:solidFill>
                <a:srgbClr val="000000"/>
              </a:solidFill>
              <a:latin typeface="Montserrat"/>
            </a:endParaRPr>
          </a:p>
          <a:p>
            <a:pPr algn="just">
              <a:lnSpc>
                <a:spcPts val="4917"/>
              </a:lnSpc>
            </a:pPr>
            <a:r>
              <a:rPr lang="en-US" sz="3300">
                <a:solidFill>
                  <a:srgbClr val="000000"/>
                </a:solidFill>
                <a:latin typeface="Montserrat Bold Italics"/>
              </a:rPr>
              <a:t>Hoạt động của bộ phận bán hàng: </a:t>
            </a:r>
            <a:r>
              <a:rPr lang="en-US" sz="3300">
                <a:solidFill>
                  <a:srgbClr val="000000"/>
                </a:solidFill>
                <a:latin typeface="Montserrat"/>
              </a:rPr>
              <a:t>Nhân viên bán hàng sẽ chịu trách nhiệm về việc hướng dẫn và giới thiệu sản phẩm cho khách hàng, tiến hành lập đơn hàng với thông tin về chi tiết sản phẩm, giá bán, giá khuyến mại, tạo và gửi báo giá cho khách hàng. </a:t>
            </a:r>
          </a:p>
          <a:p>
            <a:pPr algn="just">
              <a:lnSpc>
                <a:spcPts val="4917"/>
              </a:lnSpc>
            </a:pPr>
            <a:endParaRPr lang="en-US" sz="3300">
              <a:solidFill>
                <a:srgbClr val="000000"/>
              </a:solidFill>
              <a:latin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013716" y="528002"/>
            <a:ext cx="11912373" cy="896620"/>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2.2 Phân tích yêu cầu</a:t>
            </a:r>
          </a:p>
        </p:txBody>
      </p:sp>
      <p:sp>
        <p:nvSpPr>
          <p:cNvPr id="4" name="TextBox 4"/>
          <p:cNvSpPr txBox="1"/>
          <p:nvPr/>
        </p:nvSpPr>
        <p:spPr>
          <a:xfrm>
            <a:off x="1271735" y="2719762"/>
            <a:ext cx="16526435" cy="6784086"/>
          </a:xfrm>
          <a:prstGeom prst="rect">
            <a:avLst/>
          </a:prstGeom>
        </p:spPr>
        <p:txBody>
          <a:bodyPr lIns="0" tIns="0" rIns="0" bIns="0" rtlCol="0" anchor="t">
            <a:spAutoFit/>
          </a:bodyPr>
          <a:lstStyle/>
          <a:p>
            <a:pPr algn="just">
              <a:lnSpc>
                <a:spcPts val="4917"/>
              </a:lnSpc>
            </a:pPr>
            <a:r>
              <a:rPr lang="en-US" sz="3300" u="sng" dirty="0" err="1">
                <a:solidFill>
                  <a:srgbClr val="000000"/>
                </a:solidFill>
                <a:latin typeface="Montserrat"/>
              </a:rPr>
              <a:t>Chức</a:t>
            </a:r>
            <a:r>
              <a:rPr lang="en-US" sz="3300" u="sng" dirty="0">
                <a:solidFill>
                  <a:srgbClr val="000000"/>
                </a:solidFill>
                <a:latin typeface="Montserrat"/>
              </a:rPr>
              <a:t> </a:t>
            </a:r>
            <a:r>
              <a:rPr lang="en-US" sz="3300" u="sng" dirty="0" err="1">
                <a:solidFill>
                  <a:srgbClr val="000000"/>
                </a:solidFill>
                <a:latin typeface="Montserrat"/>
              </a:rPr>
              <a:t>năng</a:t>
            </a:r>
            <a:r>
              <a:rPr lang="en-US" sz="3300" u="sng" dirty="0">
                <a:solidFill>
                  <a:srgbClr val="000000"/>
                </a:solidFill>
                <a:latin typeface="Montserrat"/>
              </a:rPr>
              <a:t> </a:t>
            </a:r>
            <a:r>
              <a:rPr lang="en-US" sz="3300" u="sng" dirty="0" err="1">
                <a:solidFill>
                  <a:srgbClr val="000000"/>
                </a:solidFill>
                <a:latin typeface="Montserrat"/>
              </a:rPr>
              <a:t>quản</a:t>
            </a:r>
            <a:r>
              <a:rPr lang="en-US" sz="3300" u="sng" dirty="0">
                <a:solidFill>
                  <a:srgbClr val="000000"/>
                </a:solidFill>
                <a:latin typeface="Montserrat"/>
              </a:rPr>
              <a:t> </a:t>
            </a:r>
            <a:r>
              <a:rPr lang="en-US" sz="3300" u="sng" dirty="0" err="1">
                <a:solidFill>
                  <a:srgbClr val="000000"/>
                </a:solidFill>
                <a:latin typeface="Montserrat"/>
              </a:rPr>
              <a:t>lý</a:t>
            </a:r>
            <a:r>
              <a:rPr lang="en-US" sz="3300" u="sng" dirty="0">
                <a:solidFill>
                  <a:srgbClr val="000000"/>
                </a:solidFill>
                <a:latin typeface="Montserrat"/>
              </a:rPr>
              <a:t>:</a:t>
            </a:r>
          </a:p>
          <a:p>
            <a:pPr algn="just">
              <a:lnSpc>
                <a:spcPts val="4917"/>
              </a:lnSpc>
            </a:pPr>
            <a:r>
              <a:rPr lang="en-US" sz="3300" dirty="0">
                <a:solidFill>
                  <a:srgbClr val="000000"/>
                </a:solidFill>
                <a:latin typeface="Montserrat"/>
              </a:rPr>
              <a:t> + </a:t>
            </a:r>
            <a:r>
              <a:rPr lang="en-US" sz="3300" dirty="0" err="1">
                <a:solidFill>
                  <a:srgbClr val="000000"/>
                </a:solidFill>
                <a:latin typeface="Montserrat Bold Italics"/>
              </a:rPr>
              <a:t>Chức</a:t>
            </a:r>
            <a:r>
              <a:rPr lang="en-US" sz="3300" dirty="0">
                <a:solidFill>
                  <a:srgbClr val="000000"/>
                </a:solidFill>
                <a:latin typeface="Montserrat Bold Italics"/>
              </a:rPr>
              <a:t> </a:t>
            </a:r>
            <a:r>
              <a:rPr lang="en-US" sz="3300" dirty="0" err="1">
                <a:solidFill>
                  <a:srgbClr val="000000"/>
                </a:solidFill>
                <a:latin typeface="Montserrat Bold Italics"/>
              </a:rPr>
              <a:t>năng</a:t>
            </a:r>
            <a:r>
              <a:rPr lang="en-US" sz="3300" dirty="0">
                <a:solidFill>
                  <a:srgbClr val="000000"/>
                </a:solidFill>
                <a:latin typeface="Montserrat Bold Italics"/>
              </a:rPr>
              <a:t> </a:t>
            </a:r>
            <a:r>
              <a:rPr lang="en-US" sz="3300" dirty="0" err="1">
                <a:solidFill>
                  <a:srgbClr val="000000"/>
                </a:solidFill>
                <a:latin typeface="Montserrat Bold Italics"/>
              </a:rPr>
              <a:t>quản</a:t>
            </a:r>
            <a:r>
              <a:rPr lang="en-US" sz="3300" dirty="0">
                <a:solidFill>
                  <a:srgbClr val="000000"/>
                </a:solidFill>
                <a:latin typeface="Montserrat Bold Italics"/>
              </a:rPr>
              <a:t> </a:t>
            </a:r>
            <a:r>
              <a:rPr lang="en-US" sz="3300" dirty="0" err="1">
                <a:solidFill>
                  <a:srgbClr val="000000"/>
                </a:solidFill>
                <a:latin typeface="Montserrat Bold Italics"/>
              </a:rPr>
              <a:t>lý</a:t>
            </a:r>
            <a:r>
              <a:rPr lang="en-US" sz="3300" dirty="0">
                <a:solidFill>
                  <a:srgbClr val="000000"/>
                </a:solidFill>
                <a:latin typeface="Montserrat Bold Italics"/>
              </a:rPr>
              <a:t>, </a:t>
            </a:r>
            <a:r>
              <a:rPr lang="en-US" sz="3300" dirty="0" err="1">
                <a:solidFill>
                  <a:srgbClr val="000000"/>
                </a:solidFill>
                <a:latin typeface="Montserrat Bold Italics"/>
              </a:rPr>
              <a:t>chăm</a:t>
            </a:r>
            <a:r>
              <a:rPr lang="en-US" sz="3300" dirty="0">
                <a:solidFill>
                  <a:srgbClr val="000000"/>
                </a:solidFill>
                <a:latin typeface="Montserrat Bold Italics"/>
              </a:rPr>
              <a:t> </a:t>
            </a:r>
            <a:r>
              <a:rPr lang="en-US" sz="3300" dirty="0" err="1">
                <a:solidFill>
                  <a:srgbClr val="000000"/>
                </a:solidFill>
                <a:latin typeface="Montserrat Bold Italics"/>
              </a:rPr>
              <a:t>sóc</a:t>
            </a:r>
            <a:r>
              <a:rPr lang="en-US" sz="3300" dirty="0">
                <a:solidFill>
                  <a:srgbClr val="000000"/>
                </a:solidFill>
                <a:latin typeface="Montserrat Bold Italics"/>
              </a:rPr>
              <a:t> </a:t>
            </a:r>
            <a:r>
              <a:rPr lang="en-US" sz="3300" dirty="0" err="1">
                <a:solidFill>
                  <a:srgbClr val="000000"/>
                </a:solidFill>
                <a:latin typeface="Montserrat Bold Italics"/>
              </a:rPr>
              <a:t>khách</a:t>
            </a:r>
            <a:r>
              <a:rPr lang="en-US" sz="3300" dirty="0">
                <a:solidFill>
                  <a:srgbClr val="000000"/>
                </a:solidFill>
                <a:latin typeface="Montserrat Bold Italics"/>
              </a:rPr>
              <a:t> </a:t>
            </a:r>
            <a:r>
              <a:rPr lang="en-US" sz="3300" dirty="0" err="1">
                <a:solidFill>
                  <a:srgbClr val="000000"/>
                </a:solidFill>
                <a:latin typeface="Montserrat Bold Italics"/>
              </a:rPr>
              <a:t>hàng</a:t>
            </a:r>
            <a:r>
              <a:rPr lang="en-US" sz="3300" dirty="0">
                <a:solidFill>
                  <a:srgbClr val="000000"/>
                </a:solidFill>
                <a:latin typeface="Montserrat Bold Italics"/>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khách</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đầu</a:t>
            </a:r>
            <a:r>
              <a:rPr lang="en-US" sz="3300" dirty="0">
                <a:solidFill>
                  <a:srgbClr val="000000"/>
                </a:solidFill>
                <a:latin typeface="Montserrat"/>
              </a:rPr>
              <a:t> </a:t>
            </a:r>
            <a:r>
              <a:rPr lang="en-US" sz="3300" dirty="0" err="1">
                <a:solidFill>
                  <a:srgbClr val="000000"/>
                </a:solidFill>
                <a:latin typeface="Montserrat"/>
              </a:rPr>
              <a:t>mối</a:t>
            </a:r>
            <a:r>
              <a:rPr lang="en-US" sz="3300" dirty="0">
                <a:solidFill>
                  <a:srgbClr val="000000"/>
                </a:solidFill>
                <a:latin typeface="Montserrat"/>
              </a:rPr>
              <a:t>, </a:t>
            </a:r>
            <a:r>
              <a:rPr lang="en-US" sz="3300" dirty="0" err="1">
                <a:solidFill>
                  <a:srgbClr val="000000"/>
                </a:solidFill>
                <a:latin typeface="Montserrat"/>
              </a:rPr>
              <a:t>cơ</a:t>
            </a:r>
            <a:r>
              <a:rPr lang="en-US" sz="3300" dirty="0">
                <a:solidFill>
                  <a:srgbClr val="000000"/>
                </a:solidFill>
                <a:latin typeface="Montserrat"/>
              </a:rPr>
              <a:t> </a:t>
            </a:r>
            <a:r>
              <a:rPr lang="en-US" sz="3300" dirty="0" err="1">
                <a:solidFill>
                  <a:srgbClr val="000000"/>
                </a:solidFill>
                <a:latin typeface="Montserrat"/>
              </a:rPr>
              <a:t>hội</a:t>
            </a:r>
            <a:r>
              <a:rPr lang="en-US" sz="3300" dirty="0">
                <a:solidFill>
                  <a:srgbClr val="000000"/>
                </a:solidFill>
                <a:latin typeface="Montserrat"/>
              </a:rPr>
              <a:t> </a:t>
            </a:r>
            <a:r>
              <a:rPr lang="en-US" sz="3300" dirty="0" err="1">
                <a:solidFill>
                  <a:srgbClr val="000000"/>
                </a:solidFill>
                <a:latin typeface="Montserrat"/>
              </a:rPr>
              <a:t>có</a:t>
            </a:r>
            <a:r>
              <a:rPr lang="en-US" sz="3300" dirty="0">
                <a:solidFill>
                  <a:srgbClr val="000000"/>
                </a:solidFill>
                <a:latin typeface="Montserrat"/>
              </a:rPr>
              <a:t> </a:t>
            </a:r>
            <a:r>
              <a:rPr lang="en-US" sz="3300" dirty="0" err="1">
                <a:solidFill>
                  <a:srgbClr val="000000"/>
                </a:solidFill>
                <a:latin typeface="Montserrat"/>
              </a:rPr>
              <a:t>khả</a:t>
            </a:r>
            <a:r>
              <a:rPr lang="en-US" sz="3300" dirty="0">
                <a:solidFill>
                  <a:srgbClr val="000000"/>
                </a:solidFill>
                <a:latin typeface="Montserrat"/>
              </a:rPr>
              <a:t> </a:t>
            </a:r>
            <a:r>
              <a:rPr lang="en-US" sz="3300" dirty="0" err="1">
                <a:solidFill>
                  <a:srgbClr val="000000"/>
                </a:solidFill>
                <a:latin typeface="Montserrat"/>
              </a:rPr>
              <a:t>năng</a:t>
            </a:r>
            <a:r>
              <a:rPr lang="en-US" sz="3300" dirty="0">
                <a:solidFill>
                  <a:srgbClr val="000000"/>
                </a:solidFill>
                <a:latin typeface="Montserrat"/>
              </a:rPr>
              <a:t> </a:t>
            </a:r>
            <a:r>
              <a:rPr lang="en-US" sz="3300" dirty="0" err="1">
                <a:solidFill>
                  <a:srgbClr val="000000"/>
                </a:solidFill>
                <a:latin typeface="Montserrat"/>
              </a:rPr>
              <a:t>trở</a:t>
            </a:r>
            <a:r>
              <a:rPr lang="en-US" sz="3300" dirty="0">
                <a:solidFill>
                  <a:srgbClr val="000000"/>
                </a:solidFill>
                <a:latin typeface="Montserrat"/>
              </a:rPr>
              <a:t> </a:t>
            </a:r>
            <a:r>
              <a:rPr lang="en-US" sz="3300" dirty="0" err="1">
                <a:solidFill>
                  <a:srgbClr val="000000"/>
                </a:solidFill>
                <a:latin typeface="Montserrat"/>
              </a:rPr>
              <a:t>thành</a:t>
            </a:r>
            <a:r>
              <a:rPr lang="en-US" sz="3300" dirty="0">
                <a:solidFill>
                  <a:srgbClr val="000000"/>
                </a:solidFill>
                <a:latin typeface="Montserrat"/>
              </a:rPr>
              <a:t> </a:t>
            </a:r>
            <a:r>
              <a:rPr lang="en-US" sz="3300" dirty="0" err="1">
                <a:solidFill>
                  <a:srgbClr val="000000"/>
                </a:solidFill>
                <a:latin typeface="Montserrat"/>
              </a:rPr>
              <a:t>khách</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chăm</a:t>
            </a:r>
            <a:r>
              <a:rPr lang="en-US" sz="3300" dirty="0">
                <a:solidFill>
                  <a:srgbClr val="000000"/>
                </a:solidFill>
                <a:latin typeface="Montserrat"/>
              </a:rPr>
              <a:t> </a:t>
            </a:r>
            <a:r>
              <a:rPr lang="en-US" sz="3300" dirty="0" err="1">
                <a:solidFill>
                  <a:srgbClr val="000000"/>
                </a:solidFill>
                <a:latin typeface="Montserrat"/>
              </a:rPr>
              <a:t>sóc</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khách</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cũ</a:t>
            </a:r>
            <a:r>
              <a:rPr lang="en-US" sz="3300" dirty="0">
                <a:solidFill>
                  <a:srgbClr val="000000"/>
                </a:solidFill>
                <a:latin typeface="Montserrat"/>
              </a:rPr>
              <a:t>.</a:t>
            </a:r>
          </a:p>
          <a:p>
            <a:pPr algn="just">
              <a:lnSpc>
                <a:spcPts val="4917"/>
              </a:lnSpc>
            </a:pPr>
            <a:r>
              <a:rPr lang="en-US" sz="3300" dirty="0">
                <a:solidFill>
                  <a:srgbClr val="000000"/>
                </a:solidFill>
                <a:latin typeface="Montserrat"/>
              </a:rPr>
              <a:t> + </a:t>
            </a:r>
            <a:r>
              <a:rPr lang="en-US" sz="3300" dirty="0" err="1">
                <a:solidFill>
                  <a:srgbClr val="000000"/>
                </a:solidFill>
                <a:latin typeface="Montserrat Bold Italics"/>
              </a:rPr>
              <a:t>Chức</a:t>
            </a:r>
            <a:r>
              <a:rPr lang="en-US" sz="3300" dirty="0">
                <a:solidFill>
                  <a:srgbClr val="000000"/>
                </a:solidFill>
                <a:latin typeface="Montserrat Bold Italics"/>
              </a:rPr>
              <a:t> </a:t>
            </a:r>
            <a:r>
              <a:rPr lang="en-US" sz="3300" dirty="0" err="1">
                <a:solidFill>
                  <a:srgbClr val="000000"/>
                </a:solidFill>
                <a:latin typeface="Montserrat Bold Italics"/>
              </a:rPr>
              <a:t>năng</a:t>
            </a:r>
            <a:r>
              <a:rPr lang="en-US" sz="3300" dirty="0">
                <a:solidFill>
                  <a:srgbClr val="000000"/>
                </a:solidFill>
                <a:latin typeface="Montserrat Bold Italics"/>
              </a:rPr>
              <a:t> </a:t>
            </a:r>
            <a:r>
              <a:rPr lang="en-US" sz="3300" dirty="0" err="1">
                <a:solidFill>
                  <a:srgbClr val="000000"/>
                </a:solidFill>
                <a:latin typeface="Montserrat Bold Italics"/>
              </a:rPr>
              <a:t>quản</a:t>
            </a:r>
            <a:r>
              <a:rPr lang="en-US" sz="3300" dirty="0">
                <a:solidFill>
                  <a:srgbClr val="000000"/>
                </a:solidFill>
                <a:latin typeface="Montserrat Bold Italics"/>
              </a:rPr>
              <a:t> </a:t>
            </a:r>
            <a:r>
              <a:rPr lang="en-US" sz="3300" dirty="0" err="1">
                <a:solidFill>
                  <a:srgbClr val="000000"/>
                </a:solidFill>
                <a:latin typeface="Montserrat Bold Italics"/>
              </a:rPr>
              <a:t>lý</a:t>
            </a:r>
            <a:r>
              <a:rPr lang="en-US" sz="3300" dirty="0">
                <a:solidFill>
                  <a:srgbClr val="000000"/>
                </a:solidFill>
                <a:latin typeface="Montserrat Bold Italics"/>
              </a:rPr>
              <a:t> </a:t>
            </a:r>
            <a:r>
              <a:rPr lang="en-US" sz="3300" dirty="0" err="1">
                <a:solidFill>
                  <a:srgbClr val="000000"/>
                </a:solidFill>
                <a:latin typeface="Montserrat Bold Italics"/>
              </a:rPr>
              <a:t>đơn</a:t>
            </a:r>
            <a:r>
              <a:rPr lang="en-US" sz="3300" dirty="0">
                <a:solidFill>
                  <a:srgbClr val="000000"/>
                </a:solidFill>
                <a:latin typeface="Montserrat Bold Italics"/>
              </a:rPr>
              <a:t> </a:t>
            </a:r>
            <a:r>
              <a:rPr lang="en-US" sz="3300" dirty="0" err="1">
                <a:solidFill>
                  <a:srgbClr val="000000"/>
                </a:solidFill>
                <a:latin typeface="Montserrat Bold Italics"/>
              </a:rPr>
              <a:t>hàng</a:t>
            </a:r>
            <a:r>
              <a:rPr lang="en-US" sz="3300" dirty="0">
                <a:solidFill>
                  <a:srgbClr val="000000"/>
                </a:solidFill>
                <a:latin typeface="Montserrat Bold Italics"/>
              </a:rPr>
              <a:t>:</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báo</a:t>
            </a:r>
            <a:r>
              <a:rPr lang="en-US" sz="3300" dirty="0">
                <a:solidFill>
                  <a:srgbClr val="000000"/>
                </a:solidFill>
                <a:latin typeface="Montserrat"/>
              </a:rPr>
              <a:t> </a:t>
            </a:r>
            <a:r>
              <a:rPr lang="en-US" sz="3300" dirty="0" err="1">
                <a:solidFill>
                  <a:srgbClr val="000000"/>
                </a:solidFill>
                <a:latin typeface="Montserrat"/>
              </a:rPr>
              <a:t>giá</a:t>
            </a:r>
            <a:r>
              <a:rPr lang="en-US" sz="3300" dirty="0">
                <a:solidFill>
                  <a:srgbClr val="000000"/>
                </a:solidFill>
                <a:latin typeface="Montserrat"/>
              </a:rPr>
              <a:t>, </a:t>
            </a:r>
            <a:r>
              <a:rPr lang="en-US" sz="3300" dirty="0" err="1">
                <a:solidFill>
                  <a:srgbClr val="000000"/>
                </a:solidFill>
                <a:latin typeface="Montserrat"/>
              </a:rPr>
              <a:t>đơn</a:t>
            </a:r>
            <a:r>
              <a:rPr lang="en-US" sz="3300" dirty="0">
                <a:solidFill>
                  <a:srgbClr val="000000"/>
                </a:solidFill>
                <a:latin typeface="Montserrat"/>
              </a:rPr>
              <a:t> </a:t>
            </a:r>
            <a:r>
              <a:rPr lang="en-US" sz="3300" dirty="0" err="1">
                <a:solidFill>
                  <a:srgbClr val="000000"/>
                </a:solidFill>
                <a:latin typeface="Montserrat"/>
              </a:rPr>
              <a:t>bán</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mua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từ</a:t>
            </a:r>
            <a:r>
              <a:rPr lang="en-US" sz="3300" dirty="0">
                <a:solidFill>
                  <a:srgbClr val="000000"/>
                </a:solidFill>
                <a:latin typeface="Montserrat"/>
              </a:rPr>
              <a:t> </a:t>
            </a:r>
            <a:r>
              <a:rPr lang="en-US" sz="3300" dirty="0" err="1">
                <a:solidFill>
                  <a:srgbClr val="000000"/>
                </a:solidFill>
                <a:latin typeface="Montserrat"/>
              </a:rPr>
              <a:t>nhà</a:t>
            </a:r>
            <a:r>
              <a:rPr lang="en-US" sz="3300" dirty="0">
                <a:solidFill>
                  <a:srgbClr val="000000"/>
                </a:solidFill>
                <a:latin typeface="Montserrat"/>
              </a:rPr>
              <a:t> </a:t>
            </a:r>
            <a:r>
              <a:rPr lang="en-US" sz="3300" dirty="0" err="1">
                <a:solidFill>
                  <a:srgbClr val="000000"/>
                </a:solidFill>
                <a:latin typeface="Montserrat"/>
              </a:rPr>
              <a:t>cung</a:t>
            </a:r>
            <a:r>
              <a:rPr lang="en-US" sz="3300" dirty="0">
                <a:solidFill>
                  <a:srgbClr val="000000"/>
                </a:solidFill>
                <a:latin typeface="Montserrat"/>
              </a:rPr>
              <a:t> </a:t>
            </a:r>
            <a:r>
              <a:rPr lang="en-US" sz="3300" dirty="0" err="1">
                <a:solidFill>
                  <a:srgbClr val="000000"/>
                </a:solidFill>
                <a:latin typeface="Montserrat"/>
              </a:rPr>
              <a:t>cấp</a:t>
            </a:r>
            <a:r>
              <a:rPr lang="en-US" sz="3300" dirty="0">
                <a:solidFill>
                  <a:srgbClr val="000000"/>
                </a:solidFill>
                <a:latin typeface="Montserrat"/>
              </a:rPr>
              <a:t>.</a:t>
            </a:r>
          </a:p>
          <a:p>
            <a:pPr algn="just">
              <a:lnSpc>
                <a:spcPts val="4917"/>
              </a:lnSpc>
            </a:pPr>
            <a:r>
              <a:rPr lang="en-US" sz="3300" dirty="0">
                <a:solidFill>
                  <a:srgbClr val="000000"/>
                </a:solidFill>
                <a:latin typeface="Montserrat"/>
              </a:rPr>
              <a:t> + </a:t>
            </a:r>
            <a:r>
              <a:rPr lang="en-US" sz="3300" dirty="0" err="1">
                <a:solidFill>
                  <a:srgbClr val="000000"/>
                </a:solidFill>
                <a:latin typeface="Montserrat Bold Italics"/>
              </a:rPr>
              <a:t>Chức</a:t>
            </a:r>
            <a:r>
              <a:rPr lang="en-US" sz="3300" dirty="0">
                <a:solidFill>
                  <a:srgbClr val="000000"/>
                </a:solidFill>
                <a:latin typeface="Montserrat Bold Italics"/>
              </a:rPr>
              <a:t> </a:t>
            </a:r>
            <a:r>
              <a:rPr lang="en-US" sz="3300" dirty="0" err="1">
                <a:solidFill>
                  <a:srgbClr val="000000"/>
                </a:solidFill>
                <a:latin typeface="Montserrat Bold Italics"/>
              </a:rPr>
              <a:t>năng</a:t>
            </a:r>
            <a:r>
              <a:rPr lang="en-US" sz="3300" dirty="0">
                <a:solidFill>
                  <a:srgbClr val="000000"/>
                </a:solidFill>
                <a:latin typeface="Montserrat Bold Italics"/>
              </a:rPr>
              <a:t> </a:t>
            </a:r>
            <a:r>
              <a:rPr lang="en-US" sz="3300" dirty="0" err="1">
                <a:solidFill>
                  <a:srgbClr val="000000"/>
                </a:solidFill>
                <a:latin typeface="Montserrat Bold Italics"/>
              </a:rPr>
              <a:t>quản</a:t>
            </a:r>
            <a:r>
              <a:rPr lang="en-US" sz="3300" dirty="0">
                <a:solidFill>
                  <a:srgbClr val="000000"/>
                </a:solidFill>
                <a:latin typeface="Montserrat Bold Italics"/>
              </a:rPr>
              <a:t> </a:t>
            </a:r>
            <a:r>
              <a:rPr lang="en-US" sz="3300" dirty="0" err="1">
                <a:solidFill>
                  <a:srgbClr val="000000"/>
                </a:solidFill>
                <a:latin typeface="Montserrat Bold Italics"/>
              </a:rPr>
              <a:t>lý</a:t>
            </a:r>
            <a:r>
              <a:rPr lang="en-US" sz="3300" dirty="0">
                <a:solidFill>
                  <a:srgbClr val="000000"/>
                </a:solidFill>
                <a:latin typeface="Montserrat Bold Italics"/>
              </a:rPr>
              <a:t> </a:t>
            </a:r>
            <a:r>
              <a:rPr lang="en-US" sz="3300" dirty="0" err="1">
                <a:solidFill>
                  <a:srgbClr val="000000"/>
                </a:solidFill>
                <a:latin typeface="Montserrat Bold Italics"/>
              </a:rPr>
              <a:t>kho</a:t>
            </a:r>
            <a:r>
              <a:rPr lang="en-US" sz="3300" dirty="0">
                <a:solidFill>
                  <a:srgbClr val="000000"/>
                </a:solidFill>
                <a:latin typeface="Montserrat Bold Italics"/>
              </a:rPr>
              <a:t>, </a:t>
            </a:r>
            <a:r>
              <a:rPr lang="en-US" sz="3300" dirty="0" err="1">
                <a:solidFill>
                  <a:srgbClr val="000000"/>
                </a:solidFill>
                <a:latin typeface="Montserrat Bold Italics"/>
              </a:rPr>
              <a:t>bãi</a:t>
            </a:r>
            <a:r>
              <a:rPr lang="en-US" sz="3300" dirty="0">
                <a:solidFill>
                  <a:srgbClr val="000000"/>
                </a:solidFill>
                <a:latin typeface="Montserrat Bold Italics"/>
              </a:rPr>
              <a:t>:</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nhập</a:t>
            </a:r>
            <a:r>
              <a:rPr lang="en-US" sz="3300" dirty="0">
                <a:solidFill>
                  <a:srgbClr val="000000"/>
                </a:solidFill>
                <a:latin typeface="Montserrat"/>
              </a:rPr>
              <a:t>, </a:t>
            </a:r>
            <a:r>
              <a:rPr lang="en-US" sz="3300" dirty="0" err="1">
                <a:solidFill>
                  <a:srgbClr val="000000"/>
                </a:solidFill>
                <a:latin typeface="Montserrat"/>
              </a:rPr>
              <a:t>xuất</a:t>
            </a:r>
            <a:r>
              <a:rPr lang="en-US" sz="3300" dirty="0">
                <a:solidFill>
                  <a:srgbClr val="000000"/>
                </a:solidFill>
                <a:latin typeface="Montserrat"/>
              </a:rPr>
              <a:t> </a:t>
            </a:r>
            <a:r>
              <a:rPr lang="en-US" sz="3300" dirty="0" err="1">
                <a:solidFill>
                  <a:srgbClr val="000000"/>
                </a:solidFill>
                <a:latin typeface="Montserrat"/>
              </a:rPr>
              <a:t>kho</a:t>
            </a:r>
            <a:r>
              <a:rPr lang="en-US" sz="3300" dirty="0">
                <a:solidFill>
                  <a:srgbClr val="000000"/>
                </a:solidFill>
                <a:latin typeface="Montserrat"/>
              </a:rPr>
              <a:t>, </a:t>
            </a:r>
            <a:r>
              <a:rPr lang="en-US" sz="3300" dirty="0" err="1">
                <a:solidFill>
                  <a:srgbClr val="000000"/>
                </a:solidFill>
                <a:latin typeface="Montserrat"/>
              </a:rPr>
              <a:t>tồn</a:t>
            </a:r>
            <a:r>
              <a:rPr lang="en-US" sz="3300" dirty="0">
                <a:solidFill>
                  <a:srgbClr val="000000"/>
                </a:solidFill>
                <a:latin typeface="Montserrat"/>
              </a:rPr>
              <a:t> </a:t>
            </a:r>
            <a:r>
              <a:rPr lang="en-US" sz="3300" dirty="0" err="1">
                <a:solidFill>
                  <a:srgbClr val="000000"/>
                </a:solidFill>
                <a:latin typeface="Montserrat"/>
              </a:rPr>
              <a:t>kho</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trung</a:t>
            </a:r>
            <a:r>
              <a:rPr lang="en-US" sz="3300" dirty="0">
                <a:solidFill>
                  <a:srgbClr val="000000"/>
                </a:solidFill>
                <a:latin typeface="Montserrat"/>
              </a:rPr>
              <a:t> </a:t>
            </a:r>
            <a:r>
              <a:rPr lang="en-US" sz="3300" dirty="0" err="1">
                <a:solidFill>
                  <a:srgbClr val="000000"/>
                </a:solidFill>
                <a:latin typeface="Montserrat"/>
              </a:rPr>
              <a:t>chuyển</a:t>
            </a:r>
            <a:r>
              <a:rPr lang="en-US" sz="3300" dirty="0">
                <a:solidFill>
                  <a:srgbClr val="000000"/>
                </a:solidFill>
                <a:latin typeface="Montserrat"/>
              </a:rPr>
              <a:t> </a:t>
            </a:r>
            <a:r>
              <a:rPr lang="en-US" sz="3300" dirty="0" err="1">
                <a:solidFill>
                  <a:srgbClr val="000000"/>
                </a:solidFill>
                <a:latin typeface="Montserrat"/>
              </a:rPr>
              <a:t>giữa</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kho</a:t>
            </a:r>
            <a:r>
              <a:rPr lang="en-US" sz="3300" dirty="0">
                <a:solidFill>
                  <a:srgbClr val="000000"/>
                </a:solidFill>
                <a:latin typeface="Montserrat"/>
              </a:rPr>
              <a:t>, </a:t>
            </a:r>
            <a:r>
              <a:rPr lang="en-US" sz="3300" dirty="0" err="1">
                <a:solidFill>
                  <a:srgbClr val="000000"/>
                </a:solidFill>
                <a:latin typeface="Montserrat"/>
              </a:rPr>
              <a:t>phiếu</a:t>
            </a:r>
            <a:r>
              <a:rPr lang="en-US" sz="3300" dirty="0">
                <a:solidFill>
                  <a:srgbClr val="000000"/>
                </a:solidFill>
                <a:latin typeface="Montserrat"/>
              </a:rPr>
              <a:t> </a:t>
            </a:r>
            <a:r>
              <a:rPr lang="en-US" sz="3300" dirty="0" err="1">
                <a:solidFill>
                  <a:srgbClr val="000000"/>
                </a:solidFill>
                <a:latin typeface="Montserrat"/>
              </a:rPr>
              <a:t>nhập</a:t>
            </a:r>
            <a:r>
              <a:rPr lang="en-US" sz="3300" dirty="0">
                <a:solidFill>
                  <a:srgbClr val="000000"/>
                </a:solidFill>
                <a:latin typeface="Montserrat"/>
              </a:rPr>
              <a:t>, </a:t>
            </a:r>
            <a:r>
              <a:rPr lang="en-US" sz="3300" dirty="0" err="1">
                <a:solidFill>
                  <a:srgbClr val="000000"/>
                </a:solidFill>
                <a:latin typeface="Montserrat"/>
              </a:rPr>
              <a:t>xuất</a:t>
            </a:r>
            <a:r>
              <a:rPr lang="en-US" sz="3300" dirty="0">
                <a:solidFill>
                  <a:srgbClr val="000000"/>
                </a:solidFill>
                <a:latin typeface="Montserrat"/>
              </a:rPr>
              <a:t> </a:t>
            </a:r>
            <a:r>
              <a:rPr lang="en-US" sz="3300" dirty="0" err="1">
                <a:solidFill>
                  <a:srgbClr val="000000"/>
                </a:solidFill>
                <a:latin typeface="Montserrat"/>
              </a:rPr>
              <a:t>kho</a:t>
            </a:r>
            <a:r>
              <a:rPr lang="en-US" sz="3300" dirty="0">
                <a:solidFill>
                  <a:srgbClr val="000000"/>
                </a:solidFill>
                <a:latin typeface="Montserrat"/>
              </a:rPr>
              <a:t>.</a:t>
            </a:r>
          </a:p>
          <a:p>
            <a:pPr algn="just">
              <a:lnSpc>
                <a:spcPts val="4917"/>
              </a:lnSpc>
            </a:pPr>
            <a:r>
              <a:rPr lang="en-US" sz="3300" dirty="0">
                <a:solidFill>
                  <a:srgbClr val="000000"/>
                </a:solidFill>
                <a:latin typeface="Montserrat"/>
              </a:rPr>
              <a:t> + </a:t>
            </a:r>
            <a:r>
              <a:rPr lang="en-US" sz="3300" dirty="0" err="1">
                <a:solidFill>
                  <a:srgbClr val="000000"/>
                </a:solidFill>
                <a:latin typeface="Montserrat Bold Italics"/>
              </a:rPr>
              <a:t>Chức</a:t>
            </a:r>
            <a:r>
              <a:rPr lang="en-US" sz="3300" dirty="0">
                <a:solidFill>
                  <a:srgbClr val="000000"/>
                </a:solidFill>
                <a:latin typeface="Montserrat Bold Italics"/>
              </a:rPr>
              <a:t> </a:t>
            </a:r>
            <a:r>
              <a:rPr lang="en-US" sz="3300" dirty="0" err="1">
                <a:solidFill>
                  <a:srgbClr val="000000"/>
                </a:solidFill>
                <a:latin typeface="Montserrat Bold Italics"/>
              </a:rPr>
              <a:t>năng</a:t>
            </a:r>
            <a:r>
              <a:rPr lang="en-US" sz="3300" dirty="0">
                <a:solidFill>
                  <a:srgbClr val="000000"/>
                </a:solidFill>
                <a:latin typeface="Montserrat Bold Italics"/>
              </a:rPr>
              <a:t> </a:t>
            </a:r>
            <a:r>
              <a:rPr lang="en-US" sz="3300" dirty="0" err="1">
                <a:solidFill>
                  <a:srgbClr val="000000"/>
                </a:solidFill>
                <a:latin typeface="Montserrat Bold Italics"/>
              </a:rPr>
              <a:t>quản</a:t>
            </a:r>
            <a:r>
              <a:rPr lang="en-US" sz="3300" dirty="0">
                <a:solidFill>
                  <a:srgbClr val="000000"/>
                </a:solidFill>
                <a:latin typeface="Montserrat Bold Italics"/>
              </a:rPr>
              <a:t> </a:t>
            </a:r>
            <a:r>
              <a:rPr lang="en-US" sz="3300" dirty="0" err="1">
                <a:solidFill>
                  <a:srgbClr val="000000"/>
                </a:solidFill>
                <a:latin typeface="Montserrat Bold Italics"/>
              </a:rPr>
              <a:t>lý</a:t>
            </a:r>
            <a:r>
              <a:rPr lang="en-US" sz="3300" dirty="0">
                <a:solidFill>
                  <a:srgbClr val="000000"/>
                </a:solidFill>
                <a:latin typeface="Montserrat Bold Italics"/>
              </a:rPr>
              <a:t> </a:t>
            </a:r>
            <a:r>
              <a:rPr lang="en-US" sz="3300" dirty="0" err="1">
                <a:solidFill>
                  <a:srgbClr val="000000"/>
                </a:solidFill>
                <a:latin typeface="Montserrat Bold Italics"/>
              </a:rPr>
              <a:t>nhân</a:t>
            </a:r>
            <a:r>
              <a:rPr lang="en-US" sz="3300" dirty="0">
                <a:solidFill>
                  <a:srgbClr val="000000"/>
                </a:solidFill>
                <a:latin typeface="Montserrat Bold Italics"/>
              </a:rPr>
              <a:t> </a:t>
            </a:r>
            <a:r>
              <a:rPr lang="en-US" sz="3300" dirty="0" err="1">
                <a:solidFill>
                  <a:srgbClr val="000000"/>
                </a:solidFill>
                <a:latin typeface="Montserrat Bold Italics"/>
              </a:rPr>
              <a:t>viên</a:t>
            </a:r>
            <a:r>
              <a:rPr lang="en-US" sz="3300" dirty="0">
                <a:solidFill>
                  <a:srgbClr val="000000"/>
                </a:solidFill>
                <a:latin typeface="Montserrat Bold Italics"/>
              </a:rPr>
              <a:t>/</a:t>
            </a:r>
            <a:r>
              <a:rPr lang="en-US" sz="3300" dirty="0" err="1">
                <a:solidFill>
                  <a:srgbClr val="000000"/>
                </a:solidFill>
                <a:latin typeface="Montserrat Bold Italics"/>
              </a:rPr>
              <a:t>tuyển</a:t>
            </a:r>
            <a:r>
              <a:rPr lang="en-US" sz="3300" dirty="0">
                <a:solidFill>
                  <a:srgbClr val="000000"/>
                </a:solidFill>
                <a:latin typeface="Montserrat Bold Italics"/>
              </a:rPr>
              <a:t> </a:t>
            </a:r>
            <a:r>
              <a:rPr lang="en-US" sz="3300" dirty="0" err="1">
                <a:solidFill>
                  <a:srgbClr val="000000"/>
                </a:solidFill>
                <a:latin typeface="Montserrat Bold Italics"/>
              </a:rPr>
              <a:t>dụng</a:t>
            </a:r>
            <a:r>
              <a:rPr lang="en-US" sz="3300" dirty="0">
                <a:solidFill>
                  <a:srgbClr val="000000"/>
                </a:solidFill>
                <a:latin typeface="Montserrat Bold Italics"/>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nhân</a:t>
            </a:r>
            <a:r>
              <a:rPr lang="en-US" sz="3300" dirty="0">
                <a:solidFill>
                  <a:srgbClr val="000000"/>
                </a:solidFill>
                <a:latin typeface="Montserrat"/>
              </a:rPr>
              <a:t> </a:t>
            </a:r>
            <a:r>
              <a:rPr lang="en-US" sz="3300" dirty="0" err="1">
                <a:solidFill>
                  <a:srgbClr val="000000"/>
                </a:solidFill>
                <a:latin typeface="Montserrat"/>
              </a:rPr>
              <a:t>viên</a:t>
            </a:r>
            <a:r>
              <a:rPr lang="en-US" sz="3300" dirty="0">
                <a:solidFill>
                  <a:srgbClr val="000000"/>
                </a:solidFill>
                <a:latin typeface="Montserrat"/>
              </a:rPr>
              <a:t> </a:t>
            </a:r>
            <a:r>
              <a:rPr lang="en-US" sz="3300" dirty="0" err="1">
                <a:solidFill>
                  <a:srgbClr val="000000"/>
                </a:solidFill>
                <a:latin typeface="Montserrat"/>
              </a:rPr>
              <a:t>trong</a:t>
            </a:r>
            <a:r>
              <a:rPr lang="en-US" sz="3300" dirty="0">
                <a:solidFill>
                  <a:srgbClr val="000000"/>
                </a:solidFill>
                <a:latin typeface="Montserrat"/>
              </a:rPr>
              <a:t> </a:t>
            </a:r>
            <a:r>
              <a:rPr lang="en-US" sz="3300" dirty="0" err="1">
                <a:solidFill>
                  <a:srgbClr val="000000"/>
                </a:solidFill>
                <a:latin typeface="Montserrat"/>
              </a:rPr>
              <a:t>cửa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về</a:t>
            </a:r>
            <a:r>
              <a:rPr lang="en-US" sz="3300" dirty="0">
                <a:solidFill>
                  <a:srgbClr val="000000"/>
                </a:solidFill>
                <a:latin typeface="Montserrat"/>
              </a:rPr>
              <a:t> </a:t>
            </a:r>
            <a:r>
              <a:rPr lang="en-US" sz="3300" dirty="0" err="1">
                <a:solidFill>
                  <a:srgbClr val="000000"/>
                </a:solidFill>
                <a:latin typeface="Montserrat"/>
              </a:rPr>
              <a:t>hoạt</a:t>
            </a:r>
            <a:r>
              <a:rPr lang="en-US" sz="3300" dirty="0">
                <a:solidFill>
                  <a:srgbClr val="000000"/>
                </a:solidFill>
                <a:latin typeface="Montserrat"/>
              </a:rPr>
              <a:t> </a:t>
            </a:r>
            <a:r>
              <a:rPr lang="en-US" sz="3300" dirty="0" err="1">
                <a:solidFill>
                  <a:srgbClr val="000000"/>
                </a:solidFill>
                <a:latin typeface="Montserrat"/>
              </a:rPr>
              <a:t>động</a:t>
            </a:r>
            <a:r>
              <a:rPr lang="en-US" sz="3300" dirty="0">
                <a:solidFill>
                  <a:srgbClr val="000000"/>
                </a:solidFill>
                <a:latin typeface="Montserrat"/>
              </a:rPr>
              <a:t> </a:t>
            </a:r>
            <a:r>
              <a:rPr lang="en-US" sz="3300" dirty="0" err="1">
                <a:solidFill>
                  <a:srgbClr val="000000"/>
                </a:solidFill>
                <a:latin typeface="Montserrat"/>
              </a:rPr>
              <a:t>tuyển</a:t>
            </a:r>
            <a:r>
              <a:rPr lang="en-US" sz="3300" dirty="0">
                <a:solidFill>
                  <a:srgbClr val="000000"/>
                </a:solidFill>
                <a:latin typeface="Montserrat"/>
              </a:rPr>
              <a:t> </a:t>
            </a:r>
            <a:r>
              <a:rPr lang="en-US" sz="3300" dirty="0" err="1">
                <a:solidFill>
                  <a:srgbClr val="000000"/>
                </a:solidFill>
                <a:latin typeface="Montserrat"/>
              </a:rPr>
              <a:t>dụng</a:t>
            </a:r>
            <a:r>
              <a:rPr lang="en-US" sz="3300" dirty="0">
                <a:solidFill>
                  <a:srgbClr val="000000"/>
                </a:solidFill>
                <a:latin typeface="Montserrat"/>
              </a:rPr>
              <a:t> </a:t>
            </a:r>
            <a:r>
              <a:rPr lang="en-US" sz="3300" dirty="0" err="1">
                <a:solidFill>
                  <a:srgbClr val="000000"/>
                </a:solidFill>
                <a:latin typeface="Montserrat"/>
              </a:rPr>
              <a:t>nhân</a:t>
            </a:r>
            <a:r>
              <a:rPr lang="en-US" sz="3300" dirty="0">
                <a:solidFill>
                  <a:srgbClr val="000000"/>
                </a:solidFill>
                <a:latin typeface="Montserrat"/>
              </a:rPr>
              <a:t> </a:t>
            </a:r>
            <a:r>
              <a:rPr lang="en-US" sz="3300" dirty="0" err="1">
                <a:solidFill>
                  <a:srgbClr val="000000"/>
                </a:solidFill>
                <a:latin typeface="Montserrat"/>
              </a:rPr>
              <a:t>sự</a:t>
            </a:r>
            <a:r>
              <a:rPr lang="en-US" sz="3300" dirty="0">
                <a:solidFill>
                  <a:srgbClr val="000000"/>
                </a:solidFill>
                <a:latin typeface="Montserrat"/>
              </a:rPr>
              <a:t> </a:t>
            </a:r>
            <a:r>
              <a:rPr lang="en-US" sz="3300" dirty="0" err="1">
                <a:solidFill>
                  <a:srgbClr val="000000"/>
                </a:solidFill>
                <a:latin typeface="Montserrat"/>
              </a:rPr>
              <a:t>cho</a:t>
            </a:r>
            <a:r>
              <a:rPr lang="en-US" sz="3300" dirty="0">
                <a:solidFill>
                  <a:srgbClr val="000000"/>
                </a:solidFill>
                <a:latin typeface="Montserrat"/>
              </a:rPr>
              <a:t> </a:t>
            </a:r>
            <a:r>
              <a:rPr lang="en-US" sz="3300" dirty="0" err="1">
                <a:solidFill>
                  <a:srgbClr val="000000"/>
                </a:solidFill>
                <a:latin typeface="Montserrat"/>
              </a:rPr>
              <a:t>cửa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a:t>
            </a:r>
          </a:p>
          <a:p>
            <a:pPr algn="just">
              <a:lnSpc>
                <a:spcPts val="4917"/>
              </a:lnSpc>
            </a:pPr>
            <a:endParaRPr lang="en-US" sz="3300" dirty="0">
              <a:solidFill>
                <a:srgbClr val="000000"/>
              </a:solidFill>
              <a:latin typeface="Montserrat"/>
            </a:endParaRPr>
          </a:p>
        </p:txBody>
      </p:sp>
      <p:sp>
        <p:nvSpPr>
          <p:cNvPr id="5" name="TextBox 5"/>
          <p:cNvSpPr txBox="1"/>
          <p:nvPr/>
        </p:nvSpPr>
        <p:spPr>
          <a:xfrm>
            <a:off x="261800" y="1979988"/>
            <a:ext cx="5681800" cy="582211"/>
          </a:xfrm>
          <a:prstGeom prst="rect">
            <a:avLst/>
          </a:prstGeom>
        </p:spPr>
        <p:txBody>
          <a:bodyPr wrap="square" lIns="0" tIns="0" rIns="0" bIns="0" rtlCol="0" anchor="t">
            <a:spAutoFit/>
          </a:bodyPr>
          <a:lstStyle/>
          <a:p>
            <a:pPr marL="892180" lvl="1" indent="-514350" algn="ctr">
              <a:lnSpc>
                <a:spcPts val="4900"/>
              </a:lnSpc>
              <a:buFont typeface="+mj-lt"/>
              <a:buAutoNum type="arabicPeriod"/>
            </a:pPr>
            <a:r>
              <a:rPr lang="en-US" sz="3500" dirty="0" err="1">
                <a:solidFill>
                  <a:srgbClr val="000000"/>
                </a:solidFill>
                <a:latin typeface="Montserrat Bold"/>
              </a:rPr>
              <a:t>Yêu</a:t>
            </a:r>
            <a:r>
              <a:rPr lang="en-US" sz="3500" dirty="0">
                <a:solidFill>
                  <a:srgbClr val="000000"/>
                </a:solidFill>
                <a:latin typeface="Montserrat Bold"/>
              </a:rPr>
              <a:t> </a:t>
            </a:r>
            <a:r>
              <a:rPr lang="en-US" sz="3500" dirty="0" err="1">
                <a:solidFill>
                  <a:srgbClr val="000000"/>
                </a:solidFill>
                <a:latin typeface="Montserrat Bold"/>
              </a:rPr>
              <a:t>cầu</a:t>
            </a:r>
            <a:r>
              <a:rPr lang="en-US" sz="3500" dirty="0">
                <a:solidFill>
                  <a:srgbClr val="000000"/>
                </a:solidFill>
                <a:latin typeface="Montserrat Bold"/>
              </a:rPr>
              <a:t> </a:t>
            </a:r>
            <a:r>
              <a:rPr lang="en-US" sz="3500" dirty="0" err="1">
                <a:solidFill>
                  <a:srgbClr val="000000"/>
                </a:solidFill>
                <a:latin typeface="Montserrat Bold"/>
              </a:rPr>
              <a:t>chức</a:t>
            </a:r>
            <a:r>
              <a:rPr lang="en-US" sz="3500" dirty="0">
                <a:solidFill>
                  <a:srgbClr val="000000"/>
                </a:solidFill>
                <a:latin typeface="Montserrat Bold"/>
              </a:rPr>
              <a:t> </a:t>
            </a:r>
            <a:r>
              <a:rPr lang="en-US" sz="3500" dirty="0" err="1">
                <a:solidFill>
                  <a:srgbClr val="000000"/>
                </a:solidFill>
                <a:latin typeface="Montserrat Bold"/>
              </a:rPr>
              <a:t>năng</a:t>
            </a:r>
            <a:endParaRPr lang="en-US" sz="3500" dirty="0">
              <a:solidFill>
                <a:srgbClr val="000000"/>
              </a:solidFill>
              <a:latin typeface="Montserrat Bo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013716" y="528002"/>
            <a:ext cx="11912373" cy="896620"/>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2.2 Phân tích yêu cầu</a:t>
            </a:r>
          </a:p>
        </p:txBody>
      </p:sp>
      <p:sp>
        <p:nvSpPr>
          <p:cNvPr id="4" name="TextBox 4"/>
          <p:cNvSpPr txBox="1"/>
          <p:nvPr/>
        </p:nvSpPr>
        <p:spPr>
          <a:xfrm>
            <a:off x="1271735" y="2491162"/>
            <a:ext cx="16734751" cy="8116389"/>
          </a:xfrm>
          <a:prstGeom prst="rect">
            <a:avLst/>
          </a:prstGeom>
        </p:spPr>
        <p:txBody>
          <a:bodyPr lIns="0" tIns="0" rIns="0" bIns="0" rtlCol="0" anchor="t">
            <a:spAutoFit/>
          </a:bodyPr>
          <a:lstStyle/>
          <a:p>
            <a:pPr algn="just">
              <a:lnSpc>
                <a:spcPts val="4917"/>
              </a:lnSpc>
            </a:pPr>
            <a:r>
              <a:rPr lang="en-US" sz="3300" u="sng" dirty="0" err="1">
                <a:solidFill>
                  <a:srgbClr val="000000"/>
                </a:solidFill>
                <a:latin typeface="Montserrat"/>
              </a:rPr>
              <a:t>Chức</a:t>
            </a:r>
            <a:r>
              <a:rPr lang="en-US" sz="3300" u="sng" dirty="0">
                <a:solidFill>
                  <a:srgbClr val="000000"/>
                </a:solidFill>
                <a:latin typeface="Montserrat"/>
              </a:rPr>
              <a:t> </a:t>
            </a:r>
            <a:r>
              <a:rPr lang="en-US" sz="3300" u="sng" dirty="0" err="1">
                <a:solidFill>
                  <a:srgbClr val="000000"/>
                </a:solidFill>
                <a:latin typeface="Montserrat"/>
              </a:rPr>
              <a:t>năng</a:t>
            </a:r>
            <a:r>
              <a:rPr lang="en-US" sz="3300" u="sng" dirty="0">
                <a:solidFill>
                  <a:srgbClr val="000000"/>
                </a:solidFill>
                <a:latin typeface="Montserrat"/>
              </a:rPr>
              <a:t> </a:t>
            </a:r>
            <a:r>
              <a:rPr lang="en-US" sz="3300" u="sng" dirty="0" err="1">
                <a:solidFill>
                  <a:srgbClr val="000000"/>
                </a:solidFill>
                <a:latin typeface="Montserrat"/>
              </a:rPr>
              <a:t>lưu</a:t>
            </a:r>
            <a:r>
              <a:rPr lang="en-US" sz="3300" u="sng" dirty="0">
                <a:solidFill>
                  <a:srgbClr val="000000"/>
                </a:solidFill>
                <a:latin typeface="Montserrat"/>
              </a:rPr>
              <a:t> </a:t>
            </a:r>
            <a:r>
              <a:rPr lang="en-US" sz="3300" u="sng" dirty="0" err="1">
                <a:solidFill>
                  <a:srgbClr val="000000"/>
                </a:solidFill>
                <a:latin typeface="Montserrat"/>
              </a:rPr>
              <a:t>trữ</a:t>
            </a:r>
            <a:r>
              <a:rPr lang="en-US" sz="3300" u="sng" dirty="0">
                <a:solidFill>
                  <a:srgbClr val="000000"/>
                </a:solidFill>
                <a:latin typeface="Montserrat"/>
              </a:rPr>
              <a:t>: </a:t>
            </a:r>
          </a:p>
          <a:p>
            <a:pPr algn="just">
              <a:lnSpc>
                <a:spcPts val="4917"/>
              </a:lnSpc>
            </a:pPr>
            <a:r>
              <a:rPr lang="en-US" sz="3300" dirty="0">
                <a:solidFill>
                  <a:srgbClr val="000000"/>
                </a:solidFill>
                <a:latin typeface="Montserrat"/>
              </a:rPr>
              <a:t> + </a:t>
            </a:r>
            <a:r>
              <a:rPr lang="en-US" sz="3300" dirty="0" err="1">
                <a:solidFill>
                  <a:srgbClr val="000000"/>
                </a:solidFill>
                <a:latin typeface="Montserrat Bold Italics"/>
              </a:rPr>
              <a:t>Lưu</a:t>
            </a:r>
            <a:r>
              <a:rPr lang="en-US" sz="3300" dirty="0">
                <a:solidFill>
                  <a:srgbClr val="000000"/>
                </a:solidFill>
                <a:latin typeface="Montserrat Bold Italics"/>
              </a:rPr>
              <a:t> </a:t>
            </a:r>
            <a:r>
              <a:rPr lang="en-US" sz="3300" dirty="0" err="1">
                <a:solidFill>
                  <a:srgbClr val="000000"/>
                </a:solidFill>
                <a:latin typeface="Montserrat Bold Italics"/>
              </a:rPr>
              <a:t>trữ</a:t>
            </a:r>
            <a:r>
              <a:rPr lang="en-US" sz="3300" dirty="0">
                <a:solidFill>
                  <a:srgbClr val="000000"/>
                </a:solidFill>
                <a:latin typeface="Montserrat Bold Italics"/>
              </a:rPr>
              <a:t> </a:t>
            </a:r>
            <a:r>
              <a:rPr lang="en-US" sz="3300" dirty="0" err="1">
                <a:solidFill>
                  <a:srgbClr val="000000"/>
                </a:solidFill>
                <a:latin typeface="Montserrat Bold Italics"/>
              </a:rPr>
              <a:t>thông</a:t>
            </a:r>
            <a:r>
              <a:rPr lang="en-US" sz="3300" dirty="0">
                <a:solidFill>
                  <a:srgbClr val="000000"/>
                </a:solidFill>
                <a:latin typeface="Montserrat Bold Italics"/>
              </a:rPr>
              <a:t> tin </a:t>
            </a:r>
            <a:r>
              <a:rPr lang="en-US" sz="3300" dirty="0" err="1">
                <a:solidFill>
                  <a:srgbClr val="000000"/>
                </a:solidFill>
                <a:latin typeface="Montserrat Bold Italics"/>
              </a:rPr>
              <a:t>khách</a:t>
            </a:r>
            <a:r>
              <a:rPr lang="en-US" sz="3300" dirty="0">
                <a:solidFill>
                  <a:srgbClr val="000000"/>
                </a:solidFill>
                <a:latin typeface="Montserrat Bold Italics"/>
              </a:rPr>
              <a:t> </a:t>
            </a:r>
            <a:r>
              <a:rPr lang="en-US" sz="3300" dirty="0" err="1">
                <a:solidFill>
                  <a:srgbClr val="000000"/>
                </a:solidFill>
                <a:latin typeface="Montserrat Bold Italics"/>
              </a:rPr>
              <a:t>hàng</a:t>
            </a:r>
            <a:r>
              <a:rPr lang="en-US" sz="3300" dirty="0">
                <a:solidFill>
                  <a:srgbClr val="000000"/>
                </a:solidFill>
                <a:latin typeface="Montserrat Bold Italics"/>
              </a:rPr>
              <a:t>: </a:t>
            </a:r>
            <a:r>
              <a:rPr lang="en-US" sz="3300" dirty="0" err="1">
                <a:solidFill>
                  <a:srgbClr val="000000"/>
                </a:solidFill>
                <a:latin typeface="Montserrat"/>
              </a:rPr>
              <a:t>Hệ</a:t>
            </a:r>
            <a:r>
              <a:rPr lang="en-US" sz="3300" dirty="0">
                <a:solidFill>
                  <a:srgbClr val="000000"/>
                </a:solidFill>
                <a:latin typeface="Montserrat"/>
              </a:rPr>
              <a:t> </a:t>
            </a:r>
            <a:r>
              <a:rPr lang="en-US" sz="3300" dirty="0" err="1">
                <a:solidFill>
                  <a:srgbClr val="000000"/>
                </a:solidFill>
                <a:latin typeface="Montserrat"/>
              </a:rPr>
              <a:t>thống</a:t>
            </a:r>
            <a:r>
              <a:rPr lang="en-US" sz="3300" dirty="0">
                <a:solidFill>
                  <a:srgbClr val="000000"/>
                </a:solidFill>
                <a:latin typeface="Montserrat"/>
              </a:rPr>
              <a:t> </a:t>
            </a:r>
            <a:r>
              <a:rPr lang="en-US" sz="3300" dirty="0" err="1">
                <a:solidFill>
                  <a:srgbClr val="000000"/>
                </a:solidFill>
                <a:latin typeface="Montserrat"/>
              </a:rPr>
              <a:t>sẽ</a:t>
            </a:r>
            <a:r>
              <a:rPr lang="en-US" sz="3300" dirty="0">
                <a:solidFill>
                  <a:srgbClr val="000000"/>
                </a:solidFill>
                <a:latin typeface="Montserrat"/>
              </a:rPr>
              <a:t> </a:t>
            </a:r>
            <a:r>
              <a:rPr lang="en-US" sz="3300" dirty="0" err="1">
                <a:solidFill>
                  <a:srgbClr val="000000"/>
                </a:solidFill>
                <a:latin typeface="Montserrat"/>
              </a:rPr>
              <a:t>cần</a:t>
            </a:r>
            <a:r>
              <a:rPr lang="en-US" sz="3300" dirty="0">
                <a:solidFill>
                  <a:srgbClr val="000000"/>
                </a:solidFill>
                <a:latin typeface="Montserrat"/>
              </a:rPr>
              <a:t> </a:t>
            </a:r>
            <a:r>
              <a:rPr lang="en-US" sz="3300" dirty="0" err="1">
                <a:solidFill>
                  <a:srgbClr val="000000"/>
                </a:solidFill>
                <a:latin typeface="Montserrat"/>
              </a:rPr>
              <a:t>để</a:t>
            </a:r>
            <a:r>
              <a:rPr lang="en-US" sz="3300" dirty="0">
                <a:solidFill>
                  <a:srgbClr val="000000"/>
                </a:solidFill>
                <a:latin typeface="Montserrat"/>
              </a:rPr>
              <a:t> </a:t>
            </a:r>
            <a:r>
              <a:rPr lang="en-US" sz="3300" dirty="0" err="1">
                <a:solidFill>
                  <a:srgbClr val="000000"/>
                </a:solidFill>
                <a:latin typeface="Montserrat"/>
              </a:rPr>
              <a:t>đảm</a:t>
            </a:r>
            <a:r>
              <a:rPr lang="en-US" sz="3300" dirty="0">
                <a:solidFill>
                  <a:srgbClr val="000000"/>
                </a:solidFill>
                <a:latin typeface="Montserrat"/>
              </a:rPr>
              <a:t> </a:t>
            </a:r>
            <a:r>
              <a:rPr lang="en-US" sz="3300" dirty="0" err="1">
                <a:solidFill>
                  <a:srgbClr val="000000"/>
                </a:solidFill>
                <a:latin typeface="Montserrat"/>
              </a:rPr>
              <a:t>bảo</a:t>
            </a:r>
            <a:r>
              <a:rPr lang="en-US" sz="3300" dirty="0">
                <a:solidFill>
                  <a:srgbClr val="000000"/>
                </a:solidFill>
                <a:latin typeface="Montserrat"/>
              </a:rPr>
              <a:t> </a:t>
            </a:r>
            <a:r>
              <a:rPr lang="en-US" sz="3300" dirty="0" err="1">
                <a:solidFill>
                  <a:srgbClr val="000000"/>
                </a:solidFill>
                <a:latin typeface="Montserrat"/>
              </a:rPr>
              <a:t>trong</a:t>
            </a:r>
            <a:r>
              <a:rPr lang="en-US" sz="3300" dirty="0">
                <a:solidFill>
                  <a:srgbClr val="000000"/>
                </a:solidFill>
                <a:latin typeface="Montserrat"/>
              </a:rPr>
              <a:t> </a:t>
            </a:r>
            <a:r>
              <a:rPr lang="en-US" sz="3300" dirty="0" err="1">
                <a:solidFill>
                  <a:srgbClr val="000000"/>
                </a:solidFill>
                <a:latin typeface="Montserrat"/>
              </a:rPr>
              <a:t>việc</a:t>
            </a:r>
            <a:r>
              <a:rPr lang="en-US" sz="3300" dirty="0">
                <a:solidFill>
                  <a:srgbClr val="000000"/>
                </a:solidFill>
                <a:latin typeface="Montserrat"/>
              </a:rPr>
              <a:t> </a:t>
            </a:r>
            <a:r>
              <a:rPr lang="en-US" sz="3300" dirty="0" err="1">
                <a:solidFill>
                  <a:srgbClr val="000000"/>
                </a:solidFill>
                <a:latin typeface="Montserrat"/>
              </a:rPr>
              <a:t>lưu</a:t>
            </a:r>
            <a:r>
              <a:rPr lang="en-US" sz="3300" dirty="0">
                <a:solidFill>
                  <a:srgbClr val="000000"/>
                </a:solidFill>
                <a:latin typeface="Montserrat"/>
              </a:rPr>
              <a:t> </a:t>
            </a:r>
            <a:r>
              <a:rPr lang="en-US" sz="3300" dirty="0" err="1">
                <a:solidFill>
                  <a:srgbClr val="000000"/>
                </a:solidFill>
                <a:latin typeface="Montserrat"/>
              </a:rPr>
              <a:t>trữ</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của</a:t>
            </a:r>
            <a:r>
              <a:rPr lang="en-US" sz="3300" dirty="0">
                <a:solidFill>
                  <a:srgbClr val="000000"/>
                </a:solidFill>
                <a:latin typeface="Montserrat"/>
              </a:rPr>
              <a:t> </a:t>
            </a:r>
            <a:r>
              <a:rPr lang="en-US" sz="3300" dirty="0" err="1">
                <a:solidFill>
                  <a:srgbClr val="000000"/>
                </a:solidFill>
                <a:latin typeface="Montserrat"/>
              </a:rPr>
              <a:t>khách</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như</a:t>
            </a:r>
            <a:r>
              <a:rPr lang="en-US" sz="3300" dirty="0">
                <a:solidFill>
                  <a:srgbClr val="000000"/>
                </a:solidFill>
                <a:latin typeface="Montserrat"/>
              </a:rPr>
              <a:t> </a:t>
            </a:r>
            <a:r>
              <a:rPr lang="en-US" sz="3300" dirty="0" err="1">
                <a:solidFill>
                  <a:srgbClr val="000000"/>
                </a:solidFill>
                <a:latin typeface="Montserrat"/>
              </a:rPr>
              <a:t>số</a:t>
            </a:r>
            <a:r>
              <a:rPr lang="en-US" sz="3300" dirty="0">
                <a:solidFill>
                  <a:srgbClr val="000000"/>
                </a:solidFill>
                <a:latin typeface="Montserrat"/>
              </a:rPr>
              <a:t> </a:t>
            </a:r>
            <a:r>
              <a:rPr lang="en-US" sz="3300" dirty="0" err="1">
                <a:solidFill>
                  <a:srgbClr val="000000"/>
                </a:solidFill>
                <a:latin typeface="Montserrat"/>
              </a:rPr>
              <a:t>điện</a:t>
            </a:r>
            <a:r>
              <a:rPr lang="en-US" sz="3300" dirty="0">
                <a:solidFill>
                  <a:srgbClr val="000000"/>
                </a:solidFill>
                <a:latin typeface="Montserrat"/>
              </a:rPr>
              <a:t> </a:t>
            </a:r>
            <a:r>
              <a:rPr lang="en-US" sz="3300" dirty="0" err="1">
                <a:solidFill>
                  <a:srgbClr val="000000"/>
                </a:solidFill>
                <a:latin typeface="Montserrat"/>
              </a:rPr>
              <a:t>thoại</a:t>
            </a:r>
            <a:r>
              <a:rPr lang="en-US" sz="3300" dirty="0">
                <a:solidFill>
                  <a:srgbClr val="000000"/>
                </a:solidFill>
                <a:latin typeface="Montserrat"/>
              </a:rPr>
              <a:t>, </a:t>
            </a:r>
            <a:r>
              <a:rPr lang="en-US" sz="3300" dirty="0" err="1">
                <a:solidFill>
                  <a:srgbClr val="000000"/>
                </a:solidFill>
                <a:latin typeface="Montserrat"/>
              </a:rPr>
              <a:t>tên</a:t>
            </a:r>
            <a:r>
              <a:rPr lang="en-US" sz="3300" dirty="0">
                <a:solidFill>
                  <a:srgbClr val="000000"/>
                </a:solidFill>
                <a:latin typeface="Montserrat"/>
              </a:rPr>
              <a:t> </a:t>
            </a:r>
            <a:r>
              <a:rPr lang="en-US" sz="3300" dirty="0" err="1">
                <a:solidFill>
                  <a:srgbClr val="000000"/>
                </a:solidFill>
                <a:latin typeface="Montserrat"/>
              </a:rPr>
              <a:t>khách</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địa</a:t>
            </a:r>
            <a:r>
              <a:rPr lang="en-US" sz="3300" dirty="0">
                <a:solidFill>
                  <a:srgbClr val="000000"/>
                </a:solidFill>
                <a:latin typeface="Montserrat"/>
              </a:rPr>
              <a:t> </a:t>
            </a:r>
            <a:r>
              <a:rPr lang="en-US" sz="3300" dirty="0" err="1">
                <a:solidFill>
                  <a:srgbClr val="000000"/>
                </a:solidFill>
                <a:latin typeface="Montserrat"/>
              </a:rPr>
              <a:t>chỉ</a:t>
            </a:r>
            <a:r>
              <a:rPr lang="en-US" sz="3300" dirty="0">
                <a:solidFill>
                  <a:srgbClr val="000000"/>
                </a:solidFill>
                <a:latin typeface="Montserrat"/>
              </a:rPr>
              <a:t> </a:t>
            </a:r>
            <a:r>
              <a:rPr lang="en-US" sz="3300" dirty="0" err="1">
                <a:solidFill>
                  <a:srgbClr val="000000"/>
                </a:solidFill>
                <a:latin typeface="Montserrat"/>
              </a:rPr>
              <a:t>cũng</a:t>
            </a:r>
            <a:r>
              <a:rPr lang="en-US" sz="3300" dirty="0">
                <a:solidFill>
                  <a:srgbClr val="000000"/>
                </a:solidFill>
                <a:latin typeface="Montserrat"/>
              </a:rPr>
              <a:t> </a:t>
            </a:r>
            <a:r>
              <a:rPr lang="en-US" sz="3300" dirty="0" err="1">
                <a:solidFill>
                  <a:srgbClr val="000000"/>
                </a:solidFill>
                <a:latin typeface="Montserrat"/>
              </a:rPr>
              <a:t>như</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liên</a:t>
            </a:r>
            <a:r>
              <a:rPr lang="en-US" sz="3300" dirty="0">
                <a:solidFill>
                  <a:srgbClr val="000000"/>
                </a:solidFill>
                <a:latin typeface="Montserrat"/>
              </a:rPr>
              <a:t> </a:t>
            </a:r>
            <a:r>
              <a:rPr lang="en-US" sz="3300" dirty="0" err="1">
                <a:solidFill>
                  <a:srgbClr val="000000"/>
                </a:solidFill>
                <a:latin typeface="Montserrat"/>
              </a:rPr>
              <a:t>quan</a:t>
            </a:r>
            <a:r>
              <a:rPr lang="en-US" sz="3300" dirty="0">
                <a:solidFill>
                  <a:srgbClr val="000000"/>
                </a:solidFill>
                <a:latin typeface="Montserrat"/>
              </a:rPr>
              <a:t> </a:t>
            </a:r>
            <a:r>
              <a:rPr lang="en-US" sz="3300" dirty="0" err="1">
                <a:solidFill>
                  <a:srgbClr val="000000"/>
                </a:solidFill>
                <a:latin typeface="Montserrat"/>
              </a:rPr>
              <a:t>đến</a:t>
            </a:r>
            <a:r>
              <a:rPr lang="en-US" sz="3300" dirty="0">
                <a:solidFill>
                  <a:srgbClr val="000000"/>
                </a:solidFill>
                <a:latin typeface="Montserrat"/>
              </a:rPr>
              <a:t> </a:t>
            </a:r>
            <a:r>
              <a:rPr lang="en-US" sz="3300" dirty="0" err="1">
                <a:solidFill>
                  <a:srgbClr val="000000"/>
                </a:solidFill>
                <a:latin typeface="Montserrat"/>
              </a:rPr>
              <a:t>giao</a:t>
            </a:r>
            <a:r>
              <a:rPr lang="en-US" sz="3300" dirty="0">
                <a:solidFill>
                  <a:srgbClr val="000000"/>
                </a:solidFill>
                <a:latin typeface="Montserrat"/>
              </a:rPr>
              <a:t> </a:t>
            </a:r>
            <a:r>
              <a:rPr lang="en-US" sz="3300" dirty="0" err="1">
                <a:solidFill>
                  <a:srgbClr val="000000"/>
                </a:solidFill>
                <a:latin typeface="Montserrat"/>
              </a:rPr>
              <a:t>dịch</a:t>
            </a:r>
            <a:r>
              <a:rPr lang="en-US" sz="3300" dirty="0">
                <a:solidFill>
                  <a:srgbClr val="000000"/>
                </a:solidFill>
                <a:latin typeface="Montserrat"/>
              </a:rPr>
              <a:t> </a:t>
            </a:r>
            <a:r>
              <a:rPr lang="en-US" sz="3300" dirty="0" err="1">
                <a:solidFill>
                  <a:srgbClr val="000000"/>
                </a:solidFill>
                <a:latin typeface="Montserrat"/>
              </a:rPr>
              <a:t>trước</a:t>
            </a:r>
            <a:r>
              <a:rPr lang="en-US" sz="3300" dirty="0">
                <a:solidFill>
                  <a:srgbClr val="000000"/>
                </a:solidFill>
                <a:latin typeface="Montserrat"/>
              </a:rPr>
              <a:t> </a:t>
            </a:r>
            <a:r>
              <a:rPr lang="en-US" sz="3300" dirty="0" err="1">
                <a:solidFill>
                  <a:srgbClr val="000000"/>
                </a:solidFill>
                <a:latin typeface="Montserrat"/>
              </a:rPr>
              <a:t>đó</a:t>
            </a:r>
            <a:r>
              <a:rPr lang="en-US" sz="3300" dirty="0">
                <a:solidFill>
                  <a:srgbClr val="000000"/>
                </a:solidFill>
                <a:latin typeface="Montserrat"/>
              </a:rPr>
              <a:t> (</a:t>
            </a:r>
            <a:r>
              <a:rPr lang="en-US" sz="3300" dirty="0" err="1">
                <a:solidFill>
                  <a:srgbClr val="000000"/>
                </a:solidFill>
                <a:latin typeface="Montserrat"/>
              </a:rPr>
              <a:t>nếu</a:t>
            </a:r>
            <a:r>
              <a:rPr lang="en-US" sz="3300" dirty="0">
                <a:solidFill>
                  <a:srgbClr val="000000"/>
                </a:solidFill>
                <a:latin typeface="Montserrat"/>
              </a:rPr>
              <a:t> </a:t>
            </a:r>
            <a:r>
              <a:rPr lang="en-US" sz="3300" dirty="0" err="1">
                <a:solidFill>
                  <a:srgbClr val="000000"/>
                </a:solidFill>
                <a:latin typeface="Montserrat"/>
              </a:rPr>
              <a:t>có</a:t>
            </a:r>
            <a:r>
              <a:rPr lang="en-US" sz="3300" dirty="0">
                <a:solidFill>
                  <a:srgbClr val="000000"/>
                </a:solidFill>
                <a:latin typeface="Montserrat"/>
              </a:rPr>
              <a:t>) </a:t>
            </a:r>
            <a:r>
              <a:rPr lang="en-US" sz="3300" dirty="0" err="1">
                <a:solidFill>
                  <a:srgbClr val="000000"/>
                </a:solidFill>
                <a:latin typeface="Montserrat"/>
              </a:rPr>
              <a:t>của</a:t>
            </a:r>
            <a:r>
              <a:rPr lang="en-US" sz="3300" dirty="0">
                <a:solidFill>
                  <a:srgbClr val="000000"/>
                </a:solidFill>
                <a:latin typeface="Montserrat"/>
              </a:rPr>
              <a:t> </a:t>
            </a:r>
            <a:r>
              <a:rPr lang="en-US" sz="3300" dirty="0" err="1">
                <a:solidFill>
                  <a:srgbClr val="000000"/>
                </a:solidFill>
                <a:latin typeface="Montserrat"/>
              </a:rPr>
              <a:t>khách</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này</a:t>
            </a:r>
            <a:r>
              <a:rPr lang="en-US" sz="3300" dirty="0">
                <a:solidFill>
                  <a:srgbClr val="000000"/>
                </a:solidFill>
                <a:latin typeface="Montserrat"/>
              </a:rPr>
              <a:t> </a:t>
            </a:r>
            <a:r>
              <a:rPr lang="en-US" sz="3300" dirty="0" err="1">
                <a:solidFill>
                  <a:srgbClr val="000000"/>
                </a:solidFill>
                <a:latin typeface="Montserrat"/>
              </a:rPr>
              <a:t>chỉ</a:t>
            </a:r>
            <a:r>
              <a:rPr lang="en-US" sz="3300" dirty="0">
                <a:solidFill>
                  <a:srgbClr val="000000"/>
                </a:solidFill>
                <a:latin typeface="Montserrat"/>
              </a:rPr>
              <a:t> </a:t>
            </a:r>
            <a:r>
              <a:rPr lang="en-US" sz="3300" dirty="0" err="1">
                <a:solidFill>
                  <a:srgbClr val="000000"/>
                </a:solidFill>
                <a:latin typeface="Montserrat"/>
              </a:rPr>
              <a:t>được</a:t>
            </a:r>
            <a:r>
              <a:rPr lang="en-US" sz="3300" dirty="0">
                <a:solidFill>
                  <a:srgbClr val="000000"/>
                </a:solidFill>
                <a:latin typeface="Montserrat"/>
              </a:rPr>
              <a:t> </a:t>
            </a:r>
            <a:r>
              <a:rPr lang="en-US" sz="3300" dirty="0" err="1">
                <a:solidFill>
                  <a:srgbClr val="000000"/>
                </a:solidFill>
                <a:latin typeface="Montserrat"/>
              </a:rPr>
              <a:t>lưu</a:t>
            </a:r>
            <a:r>
              <a:rPr lang="en-US" sz="3300" dirty="0">
                <a:solidFill>
                  <a:srgbClr val="000000"/>
                </a:solidFill>
                <a:latin typeface="Montserrat"/>
              </a:rPr>
              <a:t> </a:t>
            </a:r>
            <a:r>
              <a:rPr lang="en-US" sz="3300" dirty="0" err="1">
                <a:solidFill>
                  <a:srgbClr val="000000"/>
                </a:solidFill>
                <a:latin typeface="Montserrat"/>
              </a:rPr>
              <a:t>riêng</a:t>
            </a:r>
            <a:r>
              <a:rPr lang="en-US" sz="3300" dirty="0">
                <a:solidFill>
                  <a:srgbClr val="000000"/>
                </a:solidFill>
                <a:latin typeface="Montserrat"/>
              </a:rPr>
              <a:t> </a:t>
            </a:r>
            <a:r>
              <a:rPr lang="en-US" sz="3300" dirty="0" err="1">
                <a:solidFill>
                  <a:srgbClr val="000000"/>
                </a:solidFill>
                <a:latin typeface="Montserrat"/>
              </a:rPr>
              <a:t>tư</a:t>
            </a:r>
            <a:r>
              <a:rPr lang="en-US" sz="3300" dirty="0">
                <a:solidFill>
                  <a:srgbClr val="000000"/>
                </a:solidFill>
                <a:latin typeface="Montserrat"/>
              </a:rPr>
              <a:t> </a:t>
            </a:r>
            <a:r>
              <a:rPr lang="en-US" sz="3300" dirty="0" err="1">
                <a:solidFill>
                  <a:srgbClr val="000000"/>
                </a:solidFill>
                <a:latin typeface="Montserrat"/>
              </a:rPr>
              <a:t>không</a:t>
            </a:r>
            <a:r>
              <a:rPr lang="en-US" sz="3300" dirty="0">
                <a:solidFill>
                  <a:srgbClr val="000000"/>
                </a:solidFill>
                <a:latin typeface="Montserrat"/>
              </a:rPr>
              <a:t> </a:t>
            </a:r>
            <a:r>
              <a:rPr lang="en-US" sz="3300" dirty="0" err="1">
                <a:solidFill>
                  <a:srgbClr val="000000"/>
                </a:solidFill>
                <a:latin typeface="Montserrat"/>
              </a:rPr>
              <a:t>công</a:t>
            </a:r>
            <a:r>
              <a:rPr lang="en-US" sz="3300" dirty="0">
                <a:solidFill>
                  <a:srgbClr val="000000"/>
                </a:solidFill>
                <a:latin typeface="Montserrat"/>
              </a:rPr>
              <a:t> </a:t>
            </a:r>
            <a:r>
              <a:rPr lang="en-US" sz="3300" dirty="0" err="1">
                <a:solidFill>
                  <a:srgbClr val="000000"/>
                </a:solidFill>
                <a:latin typeface="Montserrat"/>
              </a:rPr>
              <a:t>khai</a:t>
            </a:r>
            <a:r>
              <a:rPr lang="en-US" sz="3300" dirty="0">
                <a:solidFill>
                  <a:srgbClr val="000000"/>
                </a:solidFill>
                <a:latin typeface="Montserrat"/>
              </a:rPr>
              <a:t>.</a:t>
            </a:r>
          </a:p>
          <a:p>
            <a:pPr algn="just">
              <a:lnSpc>
                <a:spcPts val="4917"/>
              </a:lnSpc>
            </a:pPr>
            <a:r>
              <a:rPr lang="en-US" sz="3300" dirty="0">
                <a:solidFill>
                  <a:srgbClr val="000000"/>
                </a:solidFill>
                <a:latin typeface="Montserrat"/>
              </a:rPr>
              <a:t> + </a:t>
            </a:r>
            <a:r>
              <a:rPr lang="en-US" sz="3300" dirty="0" err="1">
                <a:solidFill>
                  <a:srgbClr val="000000"/>
                </a:solidFill>
                <a:latin typeface="Montserrat Bold Italics"/>
              </a:rPr>
              <a:t>Thông</a:t>
            </a:r>
            <a:r>
              <a:rPr lang="en-US" sz="3300" dirty="0">
                <a:solidFill>
                  <a:srgbClr val="000000"/>
                </a:solidFill>
                <a:latin typeface="Montserrat Bold Italics"/>
              </a:rPr>
              <a:t> tin </a:t>
            </a:r>
            <a:r>
              <a:rPr lang="en-US" sz="3300" dirty="0" err="1">
                <a:solidFill>
                  <a:srgbClr val="000000"/>
                </a:solidFill>
                <a:latin typeface="Montserrat Bold Italics"/>
              </a:rPr>
              <a:t>về</a:t>
            </a:r>
            <a:r>
              <a:rPr lang="en-US" sz="3300" dirty="0">
                <a:solidFill>
                  <a:srgbClr val="000000"/>
                </a:solidFill>
                <a:latin typeface="Montserrat Bold Italics"/>
              </a:rPr>
              <a:t> </a:t>
            </a:r>
            <a:r>
              <a:rPr lang="en-US" sz="3300" dirty="0" err="1">
                <a:solidFill>
                  <a:srgbClr val="000000"/>
                </a:solidFill>
                <a:latin typeface="Montserrat Bold Italics"/>
              </a:rPr>
              <a:t>các</a:t>
            </a:r>
            <a:r>
              <a:rPr lang="en-US" sz="3300" dirty="0">
                <a:solidFill>
                  <a:srgbClr val="000000"/>
                </a:solidFill>
                <a:latin typeface="Montserrat Bold Italics"/>
              </a:rPr>
              <a:t> </a:t>
            </a:r>
            <a:r>
              <a:rPr lang="en-US" sz="3300" dirty="0" err="1">
                <a:solidFill>
                  <a:srgbClr val="000000"/>
                </a:solidFill>
                <a:latin typeface="Montserrat Bold Italics"/>
              </a:rPr>
              <a:t>sản</a:t>
            </a:r>
            <a:r>
              <a:rPr lang="en-US" sz="3300" dirty="0">
                <a:solidFill>
                  <a:srgbClr val="000000"/>
                </a:solidFill>
                <a:latin typeface="Montserrat Bold Italics"/>
              </a:rPr>
              <a:t> </a:t>
            </a:r>
            <a:r>
              <a:rPr lang="en-US" sz="3300" dirty="0" err="1">
                <a:solidFill>
                  <a:srgbClr val="000000"/>
                </a:solidFill>
                <a:latin typeface="Montserrat Bold Italics"/>
              </a:rPr>
              <a:t>phẩm</a:t>
            </a:r>
            <a:r>
              <a:rPr lang="en-US" sz="3300" dirty="0">
                <a:solidFill>
                  <a:srgbClr val="000000"/>
                </a:solidFill>
                <a:latin typeface="Montserrat Bold Italics"/>
              </a:rPr>
              <a:t>:</a:t>
            </a:r>
            <a:r>
              <a:rPr lang="en-US" sz="3300" dirty="0">
                <a:solidFill>
                  <a:srgbClr val="000000"/>
                </a:solidFill>
                <a:latin typeface="Montserrat"/>
              </a:rPr>
              <a:t> </a:t>
            </a:r>
            <a:r>
              <a:rPr lang="en-US" sz="3300" dirty="0" err="1">
                <a:solidFill>
                  <a:srgbClr val="000000"/>
                </a:solidFill>
                <a:latin typeface="Montserrat"/>
              </a:rPr>
              <a:t>Cần</a:t>
            </a:r>
            <a:r>
              <a:rPr lang="en-US" sz="3300" dirty="0">
                <a:solidFill>
                  <a:srgbClr val="000000"/>
                </a:solidFill>
                <a:latin typeface="Montserrat"/>
              </a:rPr>
              <a:t> </a:t>
            </a:r>
            <a:r>
              <a:rPr lang="en-US" sz="3300" dirty="0" err="1">
                <a:solidFill>
                  <a:srgbClr val="000000"/>
                </a:solidFill>
                <a:latin typeface="Montserrat"/>
              </a:rPr>
              <a:t>lưu</a:t>
            </a:r>
            <a:r>
              <a:rPr lang="en-US" sz="3300" dirty="0">
                <a:solidFill>
                  <a:srgbClr val="000000"/>
                </a:solidFill>
                <a:latin typeface="Montserrat"/>
              </a:rPr>
              <a:t> </a:t>
            </a:r>
            <a:r>
              <a:rPr lang="en-US" sz="3300" dirty="0" err="1">
                <a:solidFill>
                  <a:srgbClr val="000000"/>
                </a:solidFill>
                <a:latin typeface="Montserrat"/>
              </a:rPr>
              <a:t>trữ</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của</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sản</a:t>
            </a:r>
            <a:r>
              <a:rPr lang="en-US" sz="3300" dirty="0">
                <a:solidFill>
                  <a:srgbClr val="000000"/>
                </a:solidFill>
                <a:latin typeface="Montserrat"/>
              </a:rPr>
              <a:t> </a:t>
            </a:r>
            <a:r>
              <a:rPr lang="en-US" sz="3300" dirty="0" err="1">
                <a:solidFill>
                  <a:srgbClr val="000000"/>
                </a:solidFill>
                <a:latin typeface="Montserrat"/>
              </a:rPr>
              <a:t>phẩm</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vật</a:t>
            </a:r>
            <a:r>
              <a:rPr lang="en-US" sz="3300" dirty="0">
                <a:solidFill>
                  <a:srgbClr val="000000"/>
                </a:solidFill>
                <a:latin typeface="Montserrat"/>
              </a:rPr>
              <a:t> </a:t>
            </a:r>
            <a:r>
              <a:rPr lang="en-US" sz="3300" dirty="0" err="1">
                <a:solidFill>
                  <a:srgbClr val="000000"/>
                </a:solidFill>
                <a:latin typeface="Montserrat"/>
              </a:rPr>
              <a:t>phẩm</a:t>
            </a:r>
            <a:r>
              <a:rPr lang="en-US" sz="3300" dirty="0">
                <a:solidFill>
                  <a:srgbClr val="000000"/>
                </a:solidFill>
                <a:latin typeface="Montserrat"/>
              </a:rPr>
              <a:t> </a:t>
            </a:r>
            <a:r>
              <a:rPr lang="en-US" sz="3300" dirty="0" err="1">
                <a:solidFill>
                  <a:srgbClr val="000000"/>
                </a:solidFill>
                <a:latin typeface="Montserrat"/>
              </a:rPr>
              <a:t>khác</a:t>
            </a:r>
            <a:r>
              <a:rPr lang="en-US" sz="3300" dirty="0">
                <a:solidFill>
                  <a:srgbClr val="000000"/>
                </a:solidFill>
                <a:latin typeface="Montserrat"/>
              </a:rPr>
              <a:t> (</a:t>
            </a:r>
            <a:r>
              <a:rPr lang="en-US" sz="3300" dirty="0" err="1">
                <a:solidFill>
                  <a:srgbClr val="000000"/>
                </a:solidFill>
                <a:latin typeface="Montserrat"/>
              </a:rPr>
              <a:t>nếu</a:t>
            </a:r>
            <a:r>
              <a:rPr lang="en-US" sz="3300" dirty="0">
                <a:solidFill>
                  <a:srgbClr val="000000"/>
                </a:solidFill>
                <a:latin typeface="Montserrat"/>
              </a:rPr>
              <a:t> </a:t>
            </a:r>
            <a:r>
              <a:rPr lang="en-US" sz="3300" dirty="0" err="1">
                <a:solidFill>
                  <a:srgbClr val="000000"/>
                </a:solidFill>
                <a:latin typeface="Montserrat"/>
              </a:rPr>
              <a:t>có</a:t>
            </a:r>
            <a:r>
              <a:rPr lang="en-US" sz="3300" dirty="0">
                <a:solidFill>
                  <a:srgbClr val="000000"/>
                </a:solidFill>
                <a:latin typeface="Montserrat"/>
              </a:rPr>
              <a:t>) </a:t>
            </a:r>
            <a:r>
              <a:rPr lang="en-US" sz="3300" dirty="0" err="1">
                <a:solidFill>
                  <a:srgbClr val="000000"/>
                </a:solidFill>
                <a:latin typeface="Montserrat"/>
              </a:rPr>
              <a:t>trong</a:t>
            </a:r>
            <a:r>
              <a:rPr lang="en-US" sz="3300" dirty="0">
                <a:solidFill>
                  <a:srgbClr val="000000"/>
                </a:solidFill>
                <a:latin typeface="Montserrat"/>
              </a:rPr>
              <a:t> </a:t>
            </a:r>
            <a:r>
              <a:rPr lang="en-US" sz="3300" dirty="0" err="1">
                <a:solidFill>
                  <a:srgbClr val="000000"/>
                </a:solidFill>
                <a:latin typeface="Montserrat"/>
              </a:rPr>
              <a:t>cửa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lên</a:t>
            </a:r>
            <a:r>
              <a:rPr lang="en-US" sz="3300" dirty="0">
                <a:solidFill>
                  <a:srgbClr val="000000"/>
                </a:solidFill>
                <a:latin typeface="Montserrat"/>
              </a:rPr>
              <a:t> </a:t>
            </a:r>
            <a:r>
              <a:rPr lang="en-US" sz="3300" dirty="0" err="1">
                <a:solidFill>
                  <a:srgbClr val="000000"/>
                </a:solidFill>
                <a:latin typeface="Montserrat"/>
              </a:rPr>
              <a:t>hệ</a:t>
            </a:r>
            <a:r>
              <a:rPr lang="en-US" sz="3300" dirty="0">
                <a:solidFill>
                  <a:srgbClr val="000000"/>
                </a:solidFill>
                <a:latin typeface="Montserrat"/>
              </a:rPr>
              <a:t> </a:t>
            </a:r>
            <a:r>
              <a:rPr lang="en-US" sz="3300" dirty="0" err="1">
                <a:solidFill>
                  <a:srgbClr val="000000"/>
                </a:solidFill>
                <a:latin typeface="Montserrat"/>
              </a:rPr>
              <a:t>thống</a:t>
            </a:r>
            <a:r>
              <a:rPr lang="en-US" sz="3300" dirty="0">
                <a:solidFill>
                  <a:srgbClr val="000000"/>
                </a:solidFill>
                <a:latin typeface="Montserrat"/>
              </a:rPr>
              <a:t>.</a:t>
            </a:r>
          </a:p>
          <a:p>
            <a:pPr algn="just">
              <a:lnSpc>
                <a:spcPts val="4917"/>
              </a:lnSpc>
            </a:pPr>
            <a:r>
              <a:rPr lang="en-US" sz="3300" dirty="0">
                <a:solidFill>
                  <a:srgbClr val="000000"/>
                </a:solidFill>
                <a:latin typeface="Montserrat"/>
              </a:rPr>
              <a:t> + </a:t>
            </a:r>
            <a:r>
              <a:rPr lang="en-US" sz="3300" dirty="0" err="1">
                <a:solidFill>
                  <a:srgbClr val="000000"/>
                </a:solidFill>
                <a:latin typeface="Montserrat Bold Italics"/>
              </a:rPr>
              <a:t>Thông</a:t>
            </a:r>
            <a:r>
              <a:rPr lang="en-US" sz="3300" dirty="0">
                <a:solidFill>
                  <a:srgbClr val="000000"/>
                </a:solidFill>
                <a:latin typeface="Montserrat Bold Italics"/>
              </a:rPr>
              <a:t> tin </a:t>
            </a:r>
            <a:r>
              <a:rPr lang="en-US" sz="3300" dirty="0" err="1">
                <a:solidFill>
                  <a:srgbClr val="000000"/>
                </a:solidFill>
                <a:latin typeface="Montserrat Bold Italics"/>
              </a:rPr>
              <a:t>về</a:t>
            </a:r>
            <a:r>
              <a:rPr lang="en-US" sz="3300" dirty="0">
                <a:solidFill>
                  <a:srgbClr val="000000"/>
                </a:solidFill>
                <a:latin typeface="Montserrat Bold Italics"/>
              </a:rPr>
              <a:t> </a:t>
            </a:r>
            <a:r>
              <a:rPr lang="en-US" sz="3300" dirty="0" err="1">
                <a:solidFill>
                  <a:srgbClr val="000000"/>
                </a:solidFill>
                <a:latin typeface="Montserrat Bold Italics"/>
              </a:rPr>
              <a:t>nhân</a:t>
            </a:r>
            <a:r>
              <a:rPr lang="en-US" sz="3300" dirty="0">
                <a:solidFill>
                  <a:srgbClr val="000000"/>
                </a:solidFill>
                <a:latin typeface="Montserrat Bold Italics"/>
              </a:rPr>
              <a:t> </a:t>
            </a:r>
            <a:r>
              <a:rPr lang="en-US" sz="3300" dirty="0" err="1">
                <a:solidFill>
                  <a:srgbClr val="000000"/>
                </a:solidFill>
                <a:latin typeface="Montserrat Bold Italics"/>
              </a:rPr>
              <a:t>viên</a:t>
            </a:r>
            <a:r>
              <a:rPr lang="en-US" sz="3300" dirty="0">
                <a:solidFill>
                  <a:srgbClr val="000000"/>
                </a:solidFill>
                <a:latin typeface="Montserrat Bold Italics"/>
              </a:rPr>
              <a:t>/</a:t>
            </a:r>
            <a:r>
              <a:rPr lang="en-US" sz="3300" dirty="0" err="1">
                <a:solidFill>
                  <a:srgbClr val="000000"/>
                </a:solidFill>
                <a:latin typeface="Montserrat Bold Italics"/>
              </a:rPr>
              <a:t>tuyển</a:t>
            </a:r>
            <a:r>
              <a:rPr lang="en-US" sz="3300" dirty="0">
                <a:solidFill>
                  <a:srgbClr val="000000"/>
                </a:solidFill>
                <a:latin typeface="Montserrat Bold Italics"/>
              </a:rPr>
              <a:t> </a:t>
            </a:r>
            <a:r>
              <a:rPr lang="en-US" sz="3300" dirty="0" err="1">
                <a:solidFill>
                  <a:srgbClr val="000000"/>
                </a:solidFill>
                <a:latin typeface="Montserrat Bold Italics"/>
              </a:rPr>
              <a:t>dụng</a:t>
            </a:r>
            <a:r>
              <a:rPr lang="en-US" sz="3300" dirty="0">
                <a:solidFill>
                  <a:srgbClr val="000000"/>
                </a:solidFill>
                <a:latin typeface="Montserrat Bold Italics"/>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liên</a:t>
            </a:r>
            <a:r>
              <a:rPr lang="en-US" sz="3300" dirty="0">
                <a:solidFill>
                  <a:srgbClr val="000000"/>
                </a:solidFill>
                <a:latin typeface="Montserrat"/>
              </a:rPr>
              <a:t> </a:t>
            </a:r>
            <a:r>
              <a:rPr lang="en-US" sz="3300" dirty="0" err="1">
                <a:solidFill>
                  <a:srgbClr val="000000"/>
                </a:solidFill>
                <a:latin typeface="Montserrat"/>
              </a:rPr>
              <a:t>quan</a:t>
            </a:r>
            <a:r>
              <a:rPr lang="en-US" sz="3300" dirty="0">
                <a:solidFill>
                  <a:srgbClr val="000000"/>
                </a:solidFill>
                <a:latin typeface="Montserrat"/>
              </a:rPr>
              <a:t> </a:t>
            </a:r>
            <a:r>
              <a:rPr lang="en-US" sz="3300" dirty="0" err="1">
                <a:solidFill>
                  <a:srgbClr val="000000"/>
                </a:solidFill>
                <a:latin typeface="Montserrat"/>
              </a:rPr>
              <a:t>đến</a:t>
            </a:r>
            <a:r>
              <a:rPr lang="en-US" sz="3300" dirty="0">
                <a:solidFill>
                  <a:srgbClr val="000000"/>
                </a:solidFill>
                <a:latin typeface="Montserrat"/>
              </a:rPr>
              <a:t> </a:t>
            </a:r>
            <a:r>
              <a:rPr lang="en-US" sz="3300" dirty="0" err="1">
                <a:solidFill>
                  <a:srgbClr val="000000"/>
                </a:solidFill>
                <a:latin typeface="Montserrat"/>
              </a:rPr>
              <a:t>nhân</a:t>
            </a:r>
            <a:r>
              <a:rPr lang="en-US" sz="3300" dirty="0">
                <a:solidFill>
                  <a:srgbClr val="000000"/>
                </a:solidFill>
                <a:latin typeface="Montserrat"/>
              </a:rPr>
              <a:t> </a:t>
            </a:r>
            <a:r>
              <a:rPr lang="en-US" sz="3300" dirty="0" err="1">
                <a:solidFill>
                  <a:srgbClr val="000000"/>
                </a:solidFill>
                <a:latin typeface="Montserrat"/>
              </a:rPr>
              <a:t>viên</a:t>
            </a:r>
            <a:r>
              <a:rPr lang="en-US" sz="3300" dirty="0">
                <a:solidFill>
                  <a:srgbClr val="000000"/>
                </a:solidFill>
                <a:latin typeface="Montserrat"/>
              </a:rPr>
              <a:t> </a:t>
            </a:r>
            <a:r>
              <a:rPr lang="en-US" sz="3300" dirty="0" err="1">
                <a:solidFill>
                  <a:srgbClr val="000000"/>
                </a:solidFill>
                <a:latin typeface="Montserrat"/>
              </a:rPr>
              <a:t>như</a:t>
            </a:r>
            <a:r>
              <a:rPr lang="en-US" sz="3300" dirty="0">
                <a:solidFill>
                  <a:srgbClr val="000000"/>
                </a:solidFill>
                <a:latin typeface="Montserrat"/>
              </a:rPr>
              <a:t> </a:t>
            </a:r>
            <a:r>
              <a:rPr lang="en-US" sz="3300" dirty="0" err="1">
                <a:solidFill>
                  <a:srgbClr val="000000"/>
                </a:solidFill>
                <a:latin typeface="Montserrat"/>
              </a:rPr>
              <a:t>họ</a:t>
            </a:r>
            <a:r>
              <a:rPr lang="en-US" sz="3300" dirty="0">
                <a:solidFill>
                  <a:srgbClr val="000000"/>
                </a:solidFill>
                <a:latin typeface="Montserrat"/>
              </a:rPr>
              <a:t> </a:t>
            </a:r>
            <a:r>
              <a:rPr lang="en-US" sz="3300" dirty="0" err="1">
                <a:solidFill>
                  <a:srgbClr val="000000"/>
                </a:solidFill>
                <a:latin typeface="Montserrat"/>
              </a:rPr>
              <a:t>tên</a:t>
            </a:r>
            <a:r>
              <a:rPr lang="en-US" sz="3300" dirty="0">
                <a:solidFill>
                  <a:srgbClr val="000000"/>
                </a:solidFill>
                <a:latin typeface="Montserrat"/>
              </a:rPr>
              <a:t>, </a:t>
            </a:r>
            <a:r>
              <a:rPr lang="en-US" sz="3300" dirty="0" err="1">
                <a:solidFill>
                  <a:srgbClr val="000000"/>
                </a:solidFill>
                <a:latin typeface="Montserrat"/>
              </a:rPr>
              <a:t>điện</a:t>
            </a:r>
            <a:r>
              <a:rPr lang="en-US" sz="3300" dirty="0">
                <a:solidFill>
                  <a:srgbClr val="000000"/>
                </a:solidFill>
                <a:latin typeface="Montserrat"/>
              </a:rPr>
              <a:t> </a:t>
            </a:r>
            <a:r>
              <a:rPr lang="en-US" sz="3300" dirty="0" err="1">
                <a:solidFill>
                  <a:srgbClr val="000000"/>
                </a:solidFill>
                <a:latin typeface="Montserrat"/>
              </a:rPr>
              <a:t>thoại</a:t>
            </a:r>
            <a:r>
              <a:rPr lang="en-US" sz="3300" dirty="0">
                <a:solidFill>
                  <a:srgbClr val="000000"/>
                </a:solidFill>
                <a:latin typeface="Montserrat"/>
              </a:rPr>
              <a:t>, CMND, </a:t>
            </a:r>
            <a:r>
              <a:rPr lang="en-US" sz="3300" dirty="0" err="1">
                <a:solidFill>
                  <a:srgbClr val="000000"/>
                </a:solidFill>
                <a:latin typeface="Montserrat"/>
              </a:rPr>
              <a:t>trình</a:t>
            </a:r>
            <a:r>
              <a:rPr lang="en-US" sz="3300" dirty="0">
                <a:solidFill>
                  <a:srgbClr val="000000"/>
                </a:solidFill>
                <a:latin typeface="Montserrat"/>
              </a:rPr>
              <a:t> </a:t>
            </a:r>
            <a:r>
              <a:rPr lang="en-US" sz="3300" dirty="0" err="1">
                <a:solidFill>
                  <a:srgbClr val="000000"/>
                </a:solidFill>
                <a:latin typeface="Montserrat"/>
              </a:rPr>
              <a:t>độ</a:t>
            </a:r>
            <a:r>
              <a:rPr lang="en-US" sz="3300" dirty="0">
                <a:solidFill>
                  <a:srgbClr val="000000"/>
                </a:solidFill>
                <a:latin typeface="Montserrat"/>
              </a:rPr>
              <a:t> </a:t>
            </a:r>
            <a:r>
              <a:rPr lang="en-US" sz="3300" dirty="0" err="1">
                <a:solidFill>
                  <a:srgbClr val="000000"/>
                </a:solidFill>
                <a:latin typeface="Montserrat"/>
              </a:rPr>
              <a:t>bằng</a:t>
            </a:r>
            <a:r>
              <a:rPr lang="en-US" sz="3300" dirty="0">
                <a:solidFill>
                  <a:srgbClr val="000000"/>
                </a:solidFill>
                <a:latin typeface="Montserrat"/>
              </a:rPr>
              <a:t> </a:t>
            </a:r>
            <a:r>
              <a:rPr lang="en-US" sz="3300" dirty="0" err="1">
                <a:solidFill>
                  <a:srgbClr val="000000"/>
                </a:solidFill>
                <a:latin typeface="Montserrat"/>
              </a:rPr>
              <a:t>cấp</a:t>
            </a:r>
            <a:r>
              <a:rPr lang="en-US" sz="3300" dirty="0">
                <a:solidFill>
                  <a:srgbClr val="000000"/>
                </a:solidFill>
                <a:latin typeface="Montserrat"/>
              </a:rPr>
              <a:t>, </a:t>
            </a:r>
            <a:r>
              <a:rPr lang="en-US" sz="3300" dirty="0" err="1">
                <a:solidFill>
                  <a:srgbClr val="000000"/>
                </a:solidFill>
                <a:latin typeface="Montserrat"/>
              </a:rPr>
              <a:t>ngày</a:t>
            </a:r>
            <a:r>
              <a:rPr lang="en-US" sz="3300" dirty="0">
                <a:solidFill>
                  <a:srgbClr val="000000"/>
                </a:solidFill>
                <a:latin typeface="Montserrat"/>
              </a:rPr>
              <a:t> </a:t>
            </a:r>
            <a:r>
              <a:rPr lang="en-US" sz="3300" dirty="0" err="1">
                <a:solidFill>
                  <a:srgbClr val="000000"/>
                </a:solidFill>
                <a:latin typeface="Montserrat"/>
              </a:rPr>
              <a:t>bắt</a:t>
            </a:r>
            <a:r>
              <a:rPr lang="en-US" sz="3300" dirty="0">
                <a:solidFill>
                  <a:srgbClr val="000000"/>
                </a:solidFill>
                <a:latin typeface="Montserrat"/>
              </a:rPr>
              <a:t> </a:t>
            </a:r>
            <a:r>
              <a:rPr lang="en-US" sz="3300" dirty="0" err="1">
                <a:solidFill>
                  <a:srgbClr val="000000"/>
                </a:solidFill>
                <a:latin typeface="Montserrat"/>
              </a:rPr>
              <a:t>đầu</a:t>
            </a:r>
            <a:r>
              <a:rPr lang="en-US" sz="3300" dirty="0">
                <a:solidFill>
                  <a:srgbClr val="000000"/>
                </a:solidFill>
                <a:latin typeface="Montserrat"/>
              </a:rPr>
              <a:t> </a:t>
            </a:r>
            <a:r>
              <a:rPr lang="en-US" sz="3300" dirty="0" err="1">
                <a:solidFill>
                  <a:srgbClr val="000000"/>
                </a:solidFill>
                <a:latin typeface="Montserrat"/>
              </a:rPr>
              <a:t>làm</a:t>
            </a:r>
            <a:r>
              <a:rPr lang="en-US" sz="3300" dirty="0">
                <a:solidFill>
                  <a:srgbClr val="000000"/>
                </a:solidFill>
                <a:latin typeface="Montserrat"/>
              </a:rPr>
              <a:t> </a:t>
            </a:r>
            <a:r>
              <a:rPr lang="en-US" sz="3300" dirty="0" err="1">
                <a:solidFill>
                  <a:srgbClr val="000000"/>
                </a:solidFill>
                <a:latin typeface="Montserrat"/>
              </a:rPr>
              <a:t>việc</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liên</a:t>
            </a:r>
            <a:r>
              <a:rPr lang="en-US" sz="3300" dirty="0">
                <a:solidFill>
                  <a:srgbClr val="000000"/>
                </a:solidFill>
                <a:latin typeface="Montserrat"/>
              </a:rPr>
              <a:t> </a:t>
            </a:r>
            <a:r>
              <a:rPr lang="en-US" sz="3300" dirty="0" err="1">
                <a:solidFill>
                  <a:srgbClr val="000000"/>
                </a:solidFill>
                <a:latin typeface="Montserrat"/>
              </a:rPr>
              <a:t>quan</a:t>
            </a:r>
            <a:r>
              <a:rPr lang="en-US" sz="3300" dirty="0">
                <a:solidFill>
                  <a:srgbClr val="000000"/>
                </a:solidFill>
                <a:latin typeface="Montserrat"/>
              </a:rPr>
              <a:t> </a:t>
            </a:r>
            <a:r>
              <a:rPr lang="en-US" sz="3300" dirty="0" err="1">
                <a:solidFill>
                  <a:srgbClr val="000000"/>
                </a:solidFill>
                <a:latin typeface="Montserrat"/>
              </a:rPr>
              <a:t>quá</a:t>
            </a:r>
            <a:r>
              <a:rPr lang="en-US" sz="3300" dirty="0">
                <a:solidFill>
                  <a:srgbClr val="000000"/>
                </a:solidFill>
                <a:latin typeface="Montserrat"/>
              </a:rPr>
              <a:t> </a:t>
            </a:r>
            <a:r>
              <a:rPr lang="en-US" sz="3300" dirty="0" err="1">
                <a:solidFill>
                  <a:srgbClr val="000000"/>
                </a:solidFill>
                <a:latin typeface="Montserrat"/>
              </a:rPr>
              <a:t>trình</a:t>
            </a:r>
            <a:r>
              <a:rPr lang="en-US" sz="3300" dirty="0">
                <a:solidFill>
                  <a:srgbClr val="000000"/>
                </a:solidFill>
                <a:latin typeface="Montserrat"/>
              </a:rPr>
              <a:t> </a:t>
            </a:r>
            <a:r>
              <a:rPr lang="en-US" sz="3300" dirty="0" err="1">
                <a:solidFill>
                  <a:srgbClr val="000000"/>
                </a:solidFill>
                <a:latin typeface="Montserrat"/>
              </a:rPr>
              <a:t>làm</a:t>
            </a:r>
            <a:r>
              <a:rPr lang="en-US" sz="3300" dirty="0">
                <a:solidFill>
                  <a:srgbClr val="000000"/>
                </a:solidFill>
                <a:latin typeface="Montserrat"/>
              </a:rPr>
              <a:t> </a:t>
            </a:r>
            <a:r>
              <a:rPr lang="en-US" sz="3300" dirty="0" err="1">
                <a:solidFill>
                  <a:srgbClr val="000000"/>
                </a:solidFill>
                <a:latin typeface="Montserrat"/>
              </a:rPr>
              <a:t>việc</a:t>
            </a:r>
            <a:r>
              <a:rPr lang="en-US" sz="3300" dirty="0">
                <a:solidFill>
                  <a:srgbClr val="000000"/>
                </a:solidFill>
                <a:latin typeface="Montserrat"/>
              </a:rPr>
              <a:t> </a:t>
            </a:r>
            <a:r>
              <a:rPr lang="en-US" sz="3300" dirty="0" err="1">
                <a:solidFill>
                  <a:srgbClr val="000000"/>
                </a:solidFill>
                <a:latin typeface="Montserrat"/>
              </a:rPr>
              <a:t>của</a:t>
            </a:r>
            <a:r>
              <a:rPr lang="en-US" sz="3300" dirty="0">
                <a:solidFill>
                  <a:srgbClr val="000000"/>
                </a:solidFill>
                <a:latin typeface="Montserrat"/>
              </a:rPr>
              <a:t> </a:t>
            </a:r>
            <a:r>
              <a:rPr lang="en-US" sz="3300" dirty="0" err="1">
                <a:solidFill>
                  <a:srgbClr val="000000"/>
                </a:solidFill>
                <a:latin typeface="Montserrat"/>
              </a:rPr>
              <a:t>nhân</a:t>
            </a:r>
            <a:r>
              <a:rPr lang="en-US" sz="3300" dirty="0">
                <a:solidFill>
                  <a:srgbClr val="000000"/>
                </a:solidFill>
                <a:latin typeface="Montserrat"/>
              </a:rPr>
              <a:t> </a:t>
            </a:r>
            <a:r>
              <a:rPr lang="en-US" sz="3300" dirty="0" err="1">
                <a:solidFill>
                  <a:srgbClr val="000000"/>
                </a:solidFill>
                <a:latin typeface="Montserrat"/>
              </a:rPr>
              <a:t>viên</a:t>
            </a:r>
            <a:r>
              <a:rPr lang="en-US" sz="3300" dirty="0">
                <a:solidFill>
                  <a:srgbClr val="000000"/>
                </a:solidFill>
                <a:latin typeface="Montserrat"/>
              </a:rPr>
              <a:t>.</a:t>
            </a:r>
          </a:p>
          <a:p>
            <a:pPr algn="just">
              <a:lnSpc>
                <a:spcPts val="4917"/>
              </a:lnSpc>
            </a:pPr>
            <a:r>
              <a:rPr lang="en-US" sz="3300" dirty="0">
                <a:solidFill>
                  <a:srgbClr val="000000"/>
                </a:solidFill>
                <a:latin typeface="Montserrat"/>
              </a:rPr>
              <a:t> + </a:t>
            </a:r>
            <a:r>
              <a:rPr lang="en-US" sz="3300" dirty="0" err="1">
                <a:solidFill>
                  <a:srgbClr val="000000"/>
                </a:solidFill>
                <a:latin typeface="Montserrat Bold Italics"/>
              </a:rPr>
              <a:t>Thông</a:t>
            </a:r>
            <a:r>
              <a:rPr lang="en-US" sz="3300" dirty="0">
                <a:solidFill>
                  <a:srgbClr val="000000"/>
                </a:solidFill>
                <a:latin typeface="Montserrat Bold Italics"/>
              </a:rPr>
              <a:t> tin </a:t>
            </a:r>
            <a:r>
              <a:rPr lang="en-US" sz="3300" dirty="0" err="1">
                <a:solidFill>
                  <a:srgbClr val="000000"/>
                </a:solidFill>
                <a:latin typeface="Montserrat Bold Italics"/>
              </a:rPr>
              <a:t>về</a:t>
            </a:r>
            <a:r>
              <a:rPr lang="en-US" sz="3300" dirty="0">
                <a:solidFill>
                  <a:srgbClr val="000000"/>
                </a:solidFill>
                <a:latin typeface="Montserrat Bold Italics"/>
              </a:rPr>
              <a:t> </a:t>
            </a:r>
            <a:r>
              <a:rPr lang="en-US" sz="3300" dirty="0" err="1">
                <a:solidFill>
                  <a:srgbClr val="000000"/>
                </a:solidFill>
                <a:latin typeface="Montserrat Bold Italics"/>
              </a:rPr>
              <a:t>các</a:t>
            </a:r>
            <a:r>
              <a:rPr lang="en-US" sz="3300" dirty="0">
                <a:solidFill>
                  <a:srgbClr val="000000"/>
                </a:solidFill>
                <a:latin typeface="Montserrat Bold Italics"/>
              </a:rPr>
              <a:t> </a:t>
            </a:r>
            <a:r>
              <a:rPr lang="en-US" sz="3300" dirty="0" err="1">
                <a:solidFill>
                  <a:srgbClr val="000000"/>
                </a:solidFill>
                <a:latin typeface="Montserrat Bold Italics"/>
              </a:rPr>
              <a:t>hoạt</a:t>
            </a:r>
            <a:r>
              <a:rPr lang="en-US" sz="3300" dirty="0">
                <a:solidFill>
                  <a:srgbClr val="000000"/>
                </a:solidFill>
                <a:latin typeface="Montserrat Bold Italics"/>
              </a:rPr>
              <a:t> </a:t>
            </a:r>
            <a:r>
              <a:rPr lang="en-US" sz="3300" dirty="0" err="1">
                <a:solidFill>
                  <a:srgbClr val="000000"/>
                </a:solidFill>
                <a:latin typeface="Montserrat Bold Italics"/>
              </a:rPr>
              <a:t>động</a:t>
            </a:r>
            <a:r>
              <a:rPr lang="en-US" sz="3300" dirty="0">
                <a:solidFill>
                  <a:srgbClr val="000000"/>
                </a:solidFill>
                <a:latin typeface="Montserrat Bold Italics"/>
              </a:rPr>
              <a:t> </a:t>
            </a:r>
            <a:r>
              <a:rPr lang="en-US" sz="3300" dirty="0" err="1">
                <a:solidFill>
                  <a:srgbClr val="000000"/>
                </a:solidFill>
                <a:latin typeface="Montserrat Bold Italics"/>
              </a:rPr>
              <a:t>mua</a:t>
            </a:r>
            <a:r>
              <a:rPr lang="en-US" sz="3300" dirty="0">
                <a:solidFill>
                  <a:srgbClr val="000000"/>
                </a:solidFill>
                <a:latin typeface="Montserrat Bold Italics"/>
              </a:rPr>
              <a:t> </a:t>
            </a:r>
            <a:r>
              <a:rPr lang="en-US" sz="3300" dirty="0" err="1">
                <a:solidFill>
                  <a:srgbClr val="000000"/>
                </a:solidFill>
                <a:latin typeface="Montserrat Bold Italics"/>
              </a:rPr>
              <a:t>hàng</a:t>
            </a:r>
            <a:r>
              <a:rPr lang="en-US" sz="3300" dirty="0">
                <a:solidFill>
                  <a:srgbClr val="000000"/>
                </a:solidFill>
                <a:latin typeface="Montserrat Bold Italics"/>
              </a:rPr>
              <a:t>, </a:t>
            </a:r>
            <a:r>
              <a:rPr lang="en-US" sz="3300" dirty="0" err="1">
                <a:solidFill>
                  <a:srgbClr val="000000"/>
                </a:solidFill>
                <a:latin typeface="Montserrat Bold Italics"/>
              </a:rPr>
              <a:t>bán</a:t>
            </a:r>
            <a:r>
              <a:rPr lang="en-US" sz="3300" dirty="0">
                <a:solidFill>
                  <a:srgbClr val="000000"/>
                </a:solidFill>
                <a:latin typeface="Montserrat Bold Italics"/>
              </a:rPr>
              <a:t> </a:t>
            </a:r>
            <a:r>
              <a:rPr lang="en-US" sz="3300" dirty="0" err="1">
                <a:solidFill>
                  <a:srgbClr val="000000"/>
                </a:solidFill>
                <a:latin typeface="Montserrat Bold Italics"/>
              </a:rPr>
              <a:t>hàng</a:t>
            </a:r>
            <a:r>
              <a:rPr lang="en-US" sz="3300" dirty="0">
                <a:solidFill>
                  <a:srgbClr val="000000"/>
                </a:solidFill>
                <a:latin typeface="Montserrat Bold Italics"/>
              </a:rPr>
              <a:t> </a:t>
            </a:r>
            <a:r>
              <a:rPr lang="en-US" sz="3300" dirty="0" err="1">
                <a:solidFill>
                  <a:srgbClr val="000000"/>
                </a:solidFill>
                <a:latin typeface="Montserrat Bold Italics"/>
              </a:rPr>
              <a:t>và</a:t>
            </a:r>
            <a:r>
              <a:rPr lang="en-US" sz="3300" dirty="0">
                <a:solidFill>
                  <a:srgbClr val="000000"/>
                </a:solidFill>
                <a:latin typeface="Montserrat Bold Italics"/>
              </a:rPr>
              <a:t> </a:t>
            </a:r>
            <a:r>
              <a:rPr lang="en-US" sz="3300" dirty="0" err="1">
                <a:solidFill>
                  <a:srgbClr val="000000"/>
                </a:solidFill>
                <a:latin typeface="Montserrat Bold Italics"/>
              </a:rPr>
              <a:t>kế</a:t>
            </a:r>
            <a:r>
              <a:rPr lang="en-US" sz="3300" dirty="0">
                <a:solidFill>
                  <a:srgbClr val="000000"/>
                </a:solidFill>
                <a:latin typeface="Montserrat Bold Italics"/>
              </a:rPr>
              <a:t> </a:t>
            </a:r>
            <a:r>
              <a:rPr lang="en-US" sz="3300" dirty="0" err="1">
                <a:solidFill>
                  <a:srgbClr val="000000"/>
                </a:solidFill>
                <a:latin typeface="Montserrat Bold Italics"/>
              </a:rPr>
              <a:t>toán</a:t>
            </a:r>
            <a:r>
              <a:rPr lang="en-US" sz="3300" dirty="0">
                <a:solidFill>
                  <a:srgbClr val="000000"/>
                </a:solidFill>
                <a:latin typeface="Montserrat Bold Italics"/>
              </a:rPr>
              <a:t> </a:t>
            </a:r>
            <a:r>
              <a:rPr lang="en-US" sz="3300" dirty="0" err="1">
                <a:solidFill>
                  <a:srgbClr val="000000"/>
                </a:solidFill>
                <a:latin typeface="Montserrat Bold Italics"/>
              </a:rPr>
              <a:t>của</a:t>
            </a:r>
            <a:r>
              <a:rPr lang="en-US" sz="3300" dirty="0">
                <a:solidFill>
                  <a:srgbClr val="000000"/>
                </a:solidFill>
                <a:latin typeface="Montserrat Bold Italics"/>
              </a:rPr>
              <a:t> </a:t>
            </a:r>
            <a:r>
              <a:rPr lang="en-US" sz="3300" dirty="0" err="1">
                <a:solidFill>
                  <a:srgbClr val="000000"/>
                </a:solidFill>
                <a:latin typeface="Montserrat Bold Italics"/>
              </a:rPr>
              <a:t>cửa</a:t>
            </a:r>
            <a:r>
              <a:rPr lang="en-US" sz="3300" dirty="0">
                <a:solidFill>
                  <a:srgbClr val="000000"/>
                </a:solidFill>
                <a:latin typeface="Montserrat Bold Italics"/>
              </a:rPr>
              <a:t> </a:t>
            </a:r>
            <a:r>
              <a:rPr lang="en-US" sz="3300" dirty="0" err="1">
                <a:solidFill>
                  <a:srgbClr val="000000"/>
                </a:solidFill>
                <a:latin typeface="Montserrat Bold Italics"/>
              </a:rPr>
              <a:t>hàng</a:t>
            </a:r>
            <a:r>
              <a:rPr lang="en-US" sz="3300" dirty="0">
                <a:solidFill>
                  <a:srgbClr val="000000"/>
                </a:solidFill>
                <a:latin typeface="Montserrat Bold Italics"/>
              </a:rPr>
              <a:t>:</a:t>
            </a:r>
            <a:r>
              <a:rPr lang="en-US" sz="3300" dirty="0">
                <a:solidFill>
                  <a:srgbClr val="000000"/>
                </a:solidFill>
                <a:latin typeface="Montserrat"/>
              </a:rPr>
              <a:t> </a:t>
            </a:r>
            <a:r>
              <a:rPr lang="en-US" sz="3300" dirty="0" err="1">
                <a:solidFill>
                  <a:srgbClr val="000000"/>
                </a:solidFill>
                <a:latin typeface="Montserrat"/>
              </a:rPr>
              <a:t>Lưu</a:t>
            </a:r>
            <a:r>
              <a:rPr lang="en-US" sz="3300" dirty="0">
                <a:solidFill>
                  <a:srgbClr val="000000"/>
                </a:solidFill>
                <a:latin typeface="Montserrat"/>
              </a:rPr>
              <a:t> </a:t>
            </a:r>
            <a:r>
              <a:rPr lang="en-US" sz="3300" dirty="0" err="1">
                <a:solidFill>
                  <a:srgbClr val="000000"/>
                </a:solidFill>
                <a:latin typeface="Montserrat"/>
              </a:rPr>
              <a:t>trữ</a:t>
            </a:r>
            <a:r>
              <a:rPr lang="en-US" sz="3300" dirty="0">
                <a:solidFill>
                  <a:srgbClr val="000000"/>
                </a:solidFill>
                <a:latin typeface="Montserrat"/>
              </a:rPr>
              <a:t> </a:t>
            </a:r>
            <a:r>
              <a:rPr lang="en-US" sz="3300" dirty="0" err="1">
                <a:solidFill>
                  <a:srgbClr val="000000"/>
                </a:solidFill>
                <a:latin typeface="Montserrat"/>
              </a:rPr>
              <a:t>chính</a:t>
            </a:r>
            <a:r>
              <a:rPr lang="en-US" sz="3300" dirty="0">
                <a:solidFill>
                  <a:srgbClr val="000000"/>
                </a:solidFill>
                <a:latin typeface="Montserrat"/>
              </a:rPr>
              <a:t> </a:t>
            </a:r>
            <a:r>
              <a:rPr lang="en-US" sz="3300" dirty="0" err="1">
                <a:solidFill>
                  <a:srgbClr val="000000"/>
                </a:solidFill>
                <a:latin typeface="Montserrat"/>
              </a:rPr>
              <a:t>xác</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trên</a:t>
            </a:r>
            <a:r>
              <a:rPr lang="en-US" sz="3300" dirty="0">
                <a:solidFill>
                  <a:srgbClr val="000000"/>
                </a:solidFill>
                <a:latin typeface="Montserrat"/>
              </a:rPr>
              <a:t>.</a:t>
            </a:r>
          </a:p>
          <a:p>
            <a:pPr algn="just">
              <a:lnSpc>
                <a:spcPts val="4917"/>
              </a:lnSpc>
            </a:pPr>
            <a:endParaRPr lang="en-US" sz="3300" dirty="0">
              <a:solidFill>
                <a:srgbClr val="000000"/>
              </a:solidFill>
              <a:latin typeface="Montserrat"/>
            </a:endParaRPr>
          </a:p>
        </p:txBody>
      </p:sp>
      <p:sp>
        <p:nvSpPr>
          <p:cNvPr id="5" name="TextBox 5"/>
          <p:cNvSpPr txBox="1"/>
          <p:nvPr/>
        </p:nvSpPr>
        <p:spPr>
          <a:xfrm>
            <a:off x="261800" y="1979988"/>
            <a:ext cx="5605600" cy="582211"/>
          </a:xfrm>
          <a:prstGeom prst="rect">
            <a:avLst/>
          </a:prstGeom>
        </p:spPr>
        <p:txBody>
          <a:bodyPr wrap="square" lIns="0" tIns="0" rIns="0" bIns="0" rtlCol="0" anchor="t">
            <a:spAutoFit/>
          </a:bodyPr>
          <a:lstStyle/>
          <a:p>
            <a:pPr marL="892180" lvl="1" indent="-514350" algn="ctr">
              <a:lnSpc>
                <a:spcPts val="4900"/>
              </a:lnSpc>
              <a:buFont typeface="+mj-lt"/>
              <a:buAutoNum type="arabicPeriod"/>
            </a:pPr>
            <a:r>
              <a:rPr lang="en-US" sz="3500" dirty="0" err="1">
                <a:solidFill>
                  <a:srgbClr val="000000"/>
                </a:solidFill>
                <a:latin typeface="Montserrat Bold"/>
              </a:rPr>
              <a:t>Yêu</a:t>
            </a:r>
            <a:r>
              <a:rPr lang="en-US" sz="3500" dirty="0">
                <a:solidFill>
                  <a:srgbClr val="000000"/>
                </a:solidFill>
                <a:latin typeface="Montserrat Bold"/>
              </a:rPr>
              <a:t> </a:t>
            </a:r>
            <a:r>
              <a:rPr lang="en-US" sz="3500" dirty="0" err="1">
                <a:solidFill>
                  <a:srgbClr val="000000"/>
                </a:solidFill>
                <a:latin typeface="Montserrat Bold"/>
              </a:rPr>
              <a:t>cầu</a:t>
            </a:r>
            <a:r>
              <a:rPr lang="en-US" sz="3500" dirty="0">
                <a:solidFill>
                  <a:srgbClr val="000000"/>
                </a:solidFill>
                <a:latin typeface="Montserrat Bold"/>
              </a:rPr>
              <a:t> </a:t>
            </a:r>
            <a:r>
              <a:rPr lang="en-US" sz="3500" dirty="0" err="1">
                <a:solidFill>
                  <a:srgbClr val="000000"/>
                </a:solidFill>
                <a:latin typeface="Montserrat Bold"/>
              </a:rPr>
              <a:t>chức</a:t>
            </a:r>
            <a:r>
              <a:rPr lang="en-US" sz="3500" dirty="0">
                <a:solidFill>
                  <a:srgbClr val="000000"/>
                </a:solidFill>
                <a:latin typeface="Montserrat Bold"/>
              </a:rPr>
              <a:t> </a:t>
            </a:r>
            <a:r>
              <a:rPr lang="en-US" sz="3500" dirty="0" err="1">
                <a:solidFill>
                  <a:srgbClr val="000000"/>
                </a:solidFill>
                <a:latin typeface="Montserrat Bold"/>
              </a:rPr>
              <a:t>năng</a:t>
            </a:r>
            <a:endParaRPr lang="en-US" sz="3500" dirty="0">
              <a:solidFill>
                <a:srgbClr val="000000"/>
              </a:solidFill>
              <a:latin typeface="Montserrat Bo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013716" y="528002"/>
            <a:ext cx="11912373" cy="896620"/>
          </a:xfrm>
          <a:prstGeom prst="rect">
            <a:avLst/>
          </a:prstGeom>
        </p:spPr>
        <p:txBody>
          <a:bodyPr lIns="0" tIns="0" rIns="0" bIns="0" rtlCol="0" anchor="t">
            <a:spAutoFit/>
          </a:bodyPr>
          <a:lstStyle/>
          <a:p>
            <a:pPr algn="ctr">
              <a:lnSpc>
                <a:spcPts val="7279"/>
              </a:lnSpc>
            </a:pPr>
            <a:r>
              <a:rPr lang="en-US" sz="5199" dirty="0">
                <a:solidFill>
                  <a:srgbClr val="000000"/>
                </a:solidFill>
                <a:latin typeface="DejaVu Serif"/>
              </a:rPr>
              <a:t>2.2 </a:t>
            </a:r>
            <a:r>
              <a:rPr lang="en-US" sz="5199" dirty="0" err="1">
                <a:solidFill>
                  <a:srgbClr val="000000"/>
                </a:solidFill>
                <a:latin typeface="DejaVu Serif"/>
              </a:rPr>
              <a:t>Phân</a:t>
            </a:r>
            <a:r>
              <a:rPr lang="en-US" sz="5199" dirty="0">
                <a:solidFill>
                  <a:srgbClr val="000000"/>
                </a:solidFill>
                <a:latin typeface="DejaVu Serif"/>
              </a:rPr>
              <a:t> </a:t>
            </a:r>
            <a:r>
              <a:rPr lang="en-US" sz="5199" dirty="0" err="1">
                <a:solidFill>
                  <a:srgbClr val="000000"/>
                </a:solidFill>
                <a:latin typeface="DejaVu Serif"/>
              </a:rPr>
              <a:t>tích</a:t>
            </a:r>
            <a:r>
              <a:rPr lang="en-US" sz="5199" dirty="0">
                <a:solidFill>
                  <a:srgbClr val="000000"/>
                </a:solidFill>
                <a:latin typeface="DejaVu Serif"/>
              </a:rPr>
              <a:t> </a:t>
            </a:r>
            <a:r>
              <a:rPr lang="en-US" sz="5199" dirty="0" err="1">
                <a:solidFill>
                  <a:srgbClr val="000000"/>
                </a:solidFill>
                <a:latin typeface="DejaVu Serif"/>
              </a:rPr>
              <a:t>yêu</a:t>
            </a:r>
            <a:r>
              <a:rPr lang="en-US" sz="5199" dirty="0">
                <a:solidFill>
                  <a:srgbClr val="000000"/>
                </a:solidFill>
                <a:latin typeface="DejaVu Serif"/>
              </a:rPr>
              <a:t> </a:t>
            </a:r>
            <a:r>
              <a:rPr lang="en-US" sz="5199" dirty="0" err="1">
                <a:solidFill>
                  <a:srgbClr val="000000"/>
                </a:solidFill>
                <a:latin typeface="DejaVu Serif"/>
              </a:rPr>
              <a:t>cầu</a:t>
            </a:r>
            <a:endParaRPr lang="en-US" sz="5199" dirty="0">
              <a:solidFill>
                <a:srgbClr val="000000"/>
              </a:solidFill>
              <a:latin typeface="DejaVu Serif"/>
            </a:endParaRPr>
          </a:p>
        </p:txBody>
      </p:sp>
      <p:sp>
        <p:nvSpPr>
          <p:cNvPr id="4" name="TextBox 4"/>
          <p:cNvSpPr txBox="1"/>
          <p:nvPr/>
        </p:nvSpPr>
        <p:spPr>
          <a:xfrm>
            <a:off x="1028700" y="2605462"/>
            <a:ext cx="16230600" cy="6109335"/>
          </a:xfrm>
          <a:prstGeom prst="rect">
            <a:avLst/>
          </a:prstGeom>
        </p:spPr>
        <p:txBody>
          <a:bodyPr lIns="0" tIns="0" rIns="0" bIns="0" rtlCol="0" anchor="t">
            <a:spAutoFit/>
          </a:bodyPr>
          <a:lstStyle/>
          <a:p>
            <a:pPr marL="712470" lvl="1" indent="-356235" algn="just">
              <a:lnSpc>
                <a:spcPts val="6105"/>
              </a:lnSpc>
              <a:buFont typeface="Arial"/>
              <a:buChar char="•"/>
            </a:pPr>
            <a:r>
              <a:rPr lang="en-US" sz="3300" dirty="0" err="1">
                <a:solidFill>
                  <a:srgbClr val="000000"/>
                </a:solidFill>
                <a:latin typeface="Montserrat Bold"/>
              </a:rPr>
              <a:t>Dễ</a:t>
            </a:r>
            <a:r>
              <a:rPr lang="en-US" sz="3300" dirty="0">
                <a:solidFill>
                  <a:srgbClr val="000000"/>
                </a:solidFill>
                <a:latin typeface="Montserrat Bold"/>
              </a:rPr>
              <a:t> </a:t>
            </a:r>
            <a:r>
              <a:rPr lang="en-US" sz="3300" dirty="0" err="1">
                <a:solidFill>
                  <a:srgbClr val="000000"/>
                </a:solidFill>
                <a:latin typeface="Montserrat Bold"/>
              </a:rPr>
              <a:t>sử</a:t>
            </a:r>
            <a:r>
              <a:rPr lang="en-US" sz="3300" dirty="0">
                <a:solidFill>
                  <a:srgbClr val="000000"/>
                </a:solidFill>
                <a:latin typeface="Montserrat Bold"/>
              </a:rPr>
              <a:t> </a:t>
            </a:r>
            <a:r>
              <a:rPr lang="en-US" sz="3300" dirty="0" err="1">
                <a:solidFill>
                  <a:srgbClr val="000000"/>
                </a:solidFill>
                <a:latin typeface="Montserrat Bold"/>
              </a:rPr>
              <a:t>dụng</a:t>
            </a:r>
            <a:r>
              <a:rPr lang="en-US" sz="3300" dirty="0">
                <a:solidFill>
                  <a:srgbClr val="000000"/>
                </a:solidFill>
                <a:latin typeface="Montserrat Bold"/>
              </a:rPr>
              <a:t>: </a:t>
            </a:r>
            <a:r>
              <a:rPr lang="en-US" sz="3300" dirty="0">
                <a:solidFill>
                  <a:srgbClr val="000000"/>
                </a:solidFill>
                <a:latin typeface="Montserrat"/>
              </a:rPr>
              <a:t>Giao </a:t>
            </a:r>
            <a:r>
              <a:rPr lang="en-US" sz="3300" dirty="0" err="1">
                <a:solidFill>
                  <a:srgbClr val="000000"/>
                </a:solidFill>
                <a:latin typeface="Montserrat"/>
              </a:rPr>
              <a:t>diện</a:t>
            </a:r>
            <a:r>
              <a:rPr lang="en-US" sz="3300" dirty="0">
                <a:solidFill>
                  <a:srgbClr val="000000"/>
                </a:solidFill>
                <a:latin typeface="Montserrat"/>
              </a:rPr>
              <a:t> </a:t>
            </a:r>
            <a:r>
              <a:rPr lang="en-US" sz="3300" dirty="0" err="1">
                <a:solidFill>
                  <a:srgbClr val="000000"/>
                </a:solidFill>
                <a:latin typeface="Montserrat"/>
              </a:rPr>
              <a:t>thân</a:t>
            </a:r>
            <a:r>
              <a:rPr lang="en-US" sz="3300" dirty="0">
                <a:solidFill>
                  <a:srgbClr val="000000"/>
                </a:solidFill>
                <a:latin typeface="Montserrat"/>
              </a:rPr>
              <a:t> </a:t>
            </a:r>
            <a:r>
              <a:rPr lang="en-US" sz="3300" dirty="0" err="1">
                <a:solidFill>
                  <a:srgbClr val="000000"/>
                </a:solidFill>
                <a:latin typeface="Montserrat"/>
              </a:rPr>
              <a:t>thiện</a:t>
            </a:r>
            <a:r>
              <a:rPr lang="en-US" sz="3300" dirty="0">
                <a:solidFill>
                  <a:srgbClr val="000000"/>
                </a:solidFill>
                <a:latin typeface="Montserrat"/>
              </a:rPr>
              <a:t>, </a:t>
            </a:r>
            <a:r>
              <a:rPr lang="en-US" sz="3300" dirty="0" err="1">
                <a:solidFill>
                  <a:srgbClr val="000000"/>
                </a:solidFill>
                <a:latin typeface="Montserrat"/>
              </a:rPr>
              <a:t>trực</a:t>
            </a:r>
            <a:r>
              <a:rPr lang="en-US" sz="3300" dirty="0">
                <a:solidFill>
                  <a:srgbClr val="000000"/>
                </a:solidFill>
                <a:latin typeface="Montserrat"/>
              </a:rPr>
              <a:t> </a:t>
            </a:r>
            <a:r>
              <a:rPr lang="en-US" sz="3300" dirty="0" err="1">
                <a:solidFill>
                  <a:srgbClr val="000000"/>
                </a:solidFill>
                <a:latin typeface="Montserrat"/>
              </a:rPr>
              <a:t>quan</a:t>
            </a:r>
            <a:r>
              <a:rPr lang="en-US" sz="3300" dirty="0">
                <a:solidFill>
                  <a:srgbClr val="000000"/>
                </a:solidFill>
                <a:latin typeface="Montserrat"/>
              </a:rPr>
              <a:t> </a:t>
            </a:r>
            <a:r>
              <a:rPr lang="en-US" sz="3300" dirty="0" err="1">
                <a:solidFill>
                  <a:srgbClr val="000000"/>
                </a:solidFill>
                <a:latin typeface="Montserrat"/>
              </a:rPr>
              <a:t>với</a:t>
            </a:r>
            <a:r>
              <a:rPr lang="en-US" sz="3300" dirty="0">
                <a:solidFill>
                  <a:srgbClr val="000000"/>
                </a:solidFill>
                <a:latin typeface="Montserrat"/>
              </a:rPr>
              <a:t> </a:t>
            </a:r>
            <a:r>
              <a:rPr lang="en-US" sz="3300" dirty="0" err="1">
                <a:solidFill>
                  <a:srgbClr val="000000"/>
                </a:solidFill>
                <a:latin typeface="Montserrat"/>
              </a:rPr>
              <a:t>người</a:t>
            </a:r>
            <a:r>
              <a:rPr lang="en-US" sz="3300" dirty="0">
                <a:solidFill>
                  <a:srgbClr val="000000"/>
                </a:solidFill>
                <a:latin typeface="Montserrat"/>
              </a:rPr>
              <a:t> </a:t>
            </a:r>
            <a:r>
              <a:rPr lang="en-US" sz="3300" dirty="0" err="1">
                <a:solidFill>
                  <a:srgbClr val="000000"/>
                </a:solidFill>
                <a:latin typeface="Montserrat"/>
              </a:rPr>
              <a:t>dùng</a:t>
            </a:r>
            <a:r>
              <a:rPr lang="en-US" sz="3300" dirty="0">
                <a:solidFill>
                  <a:srgbClr val="000000"/>
                </a:solidFill>
                <a:latin typeface="Montserrat"/>
              </a:rPr>
              <a:t>.</a:t>
            </a:r>
          </a:p>
          <a:p>
            <a:pPr marL="712470" lvl="1" indent="-356235" algn="just">
              <a:lnSpc>
                <a:spcPts val="6105"/>
              </a:lnSpc>
              <a:buFont typeface="Arial"/>
              <a:buChar char="•"/>
            </a:pPr>
            <a:r>
              <a:rPr lang="en-US" sz="3300" dirty="0" err="1">
                <a:solidFill>
                  <a:srgbClr val="000000"/>
                </a:solidFill>
                <a:latin typeface="Montserrat Bold"/>
              </a:rPr>
              <a:t>Tính</a:t>
            </a:r>
            <a:r>
              <a:rPr lang="en-US" sz="3300" dirty="0">
                <a:solidFill>
                  <a:srgbClr val="000000"/>
                </a:solidFill>
                <a:latin typeface="Montserrat Bold"/>
              </a:rPr>
              <a:t> an </a:t>
            </a:r>
            <a:r>
              <a:rPr lang="en-US" sz="3300" dirty="0" err="1">
                <a:solidFill>
                  <a:srgbClr val="000000"/>
                </a:solidFill>
                <a:latin typeface="Montserrat Bold"/>
              </a:rPr>
              <a:t>toàn</a:t>
            </a:r>
            <a:r>
              <a:rPr lang="en-US" sz="3300" dirty="0">
                <a:solidFill>
                  <a:srgbClr val="000000"/>
                </a:solidFill>
                <a:latin typeface="Montserrat Bold"/>
              </a:rPr>
              <a:t>, </a:t>
            </a:r>
            <a:r>
              <a:rPr lang="en-US" sz="3300" dirty="0" err="1">
                <a:solidFill>
                  <a:srgbClr val="000000"/>
                </a:solidFill>
                <a:latin typeface="Montserrat Bold"/>
              </a:rPr>
              <a:t>bảo</a:t>
            </a:r>
            <a:r>
              <a:rPr lang="en-US" sz="3300" dirty="0">
                <a:solidFill>
                  <a:srgbClr val="000000"/>
                </a:solidFill>
                <a:latin typeface="Montserrat Bold"/>
              </a:rPr>
              <a:t> </a:t>
            </a:r>
            <a:r>
              <a:rPr lang="en-US" sz="3300" dirty="0" err="1">
                <a:solidFill>
                  <a:srgbClr val="000000"/>
                </a:solidFill>
                <a:latin typeface="Montserrat Bold"/>
              </a:rPr>
              <a:t>mật</a:t>
            </a:r>
            <a:r>
              <a:rPr lang="en-US" sz="3300" dirty="0">
                <a:solidFill>
                  <a:srgbClr val="000000"/>
                </a:solidFill>
                <a:latin typeface="Montserrat Bold"/>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được</a:t>
            </a:r>
            <a:r>
              <a:rPr lang="en-US" sz="3300" dirty="0">
                <a:solidFill>
                  <a:srgbClr val="000000"/>
                </a:solidFill>
                <a:latin typeface="Montserrat"/>
              </a:rPr>
              <a:t> </a:t>
            </a:r>
            <a:r>
              <a:rPr lang="en-US" sz="3300" dirty="0" err="1">
                <a:solidFill>
                  <a:srgbClr val="000000"/>
                </a:solidFill>
                <a:latin typeface="Montserrat"/>
              </a:rPr>
              <a:t>lưu</a:t>
            </a:r>
            <a:r>
              <a:rPr lang="en-US" sz="3300" dirty="0">
                <a:solidFill>
                  <a:srgbClr val="000000"/>
                </a:solidFill>
                <a:latin typeface="Montserrat"/>
              </a:rPr>
              <a:t> </a:t>
            </a:r>
            <a:r>
              <a:rPr lang="en-US" sz="3300" dirty="0" err="1">
                <a:solidFill>
                  <a:srgbClr val="000000"/>
                </a:solidFill>
                <a:latin typeface="Montserrat"/>
              </a:rPr>
              <a:t>trữ</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mã</a:t>
            </a:r>
            <a:r>
              <a:rPr lang="en-US" sz="3300" dirty="0">
                <a:solidFill>
                  <a:srgbClr val="000000"/>
                </a:solidFill>
                <a:latin typeface="Montserrat"/>
              </a:rPr>
              <a:t> </a:t>
            </a:r>
            <a:r>
              <a:rPr lang="en-US" sz="3300" dirty="0" err="1">
                <a:solidFill>
                  <a:srgbClr val="000000"/>
                </a:solidFill>
                <a:latin typeface="Montserrat"/>
              </a:rPr>
              <a:t>hóa</a:t>
            </a:r>
            <a:r>
              <a:rPr lang="en-US" sz="3300" dirty="0">
                <a:solidFill>
                  <a:srgbClr val="000000"/>
                </a:solidFill>
                <a:latin typeface="Montserrat"/>
              </a:rPr>
              <a:t>, </a:t>
            </a:r>
            <a:r>
              <a:rPr lang="en-US" sz="3300" dirty="0" err="1">
                <a:solidFill>
                  <a:srgbClr val="000000"/>
                </a:solidFill>
                <a:latin typeface="Montserrat"/>
              </a:rPr>
              <a:t>đảm</a:t>
            </a:r>
            <a:r>
              <a:rPr lang="en-US" sz="3300" dirty="0">
                <a:solidFill>
                  <a:srgbClr val="000000"/>
                </a:solidFill>
                <a:latin typeface="Montserrat"/>
              </a:rPr>
              <a:t> </a:t>
            </a:r>
            <a:r>
              <a:rPr lang="en-US" sz="3300" dirty="0" err="1">
                <a:solidFill>
                  <a:srgbClr val="000000"/>
                </a:solidFill>
                <a:latin typeface="Montserrat"/>
              </a:rPr>
              <a:t>bảo</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khách</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quan</a:t>
            </a:r>
            <a:r>
              <a:rPr lang="en-US" sz="3300" dirty="0">
                <a:solidFill>
                  <a:srgbClr val="000000"/>
                </a:solidFill>
                <a:latin typeface="Montserrat"/>
              </a:rPr>
              <a:t> </a:t>
            </a:r>
            <a:r>
              <a:rPr lang="en-US" sz="3300" dirty="0" err="1">
                <a:solidFill>
                  <a:srgbClr val="000000"/>
                </a:solidFill>
                <a:latin typeface="Montserrat"/>
              </a:rPr>
              <a:t>trọng</a:t>
            </a:r>
            <a:r>
              <a:rPr lang="en-US" sz="3300" dirty="0">
                <a:solidFill>
                  <a:srgbClr val="000000"/>
                </a:solidFill>
                <a:latin typeface="Montserrat"/>
              </a:rPr>
              <a:t> </a:t>
            </a:r>
            <a:r>
              <a:rPr lang="en-US" sz="3300" dirty="0" err="1">
                <a:solidFill>
                  <a:srgbClr val="000000"/>
                </a:solidFill>
                <a:latin typeface="Montserrat"/>
              </a:rPr>
              <a:t>được</a:t>
            </a:r>
            <a:r>
              <a:rPr lang="en-US" sz="3300" dirty="0">
                <a:solidFill>
                  <a:srgbClr val="000000"/>
                </a:solidFill>
                <a:latin typeface="Montserrat"/>
              </a:rPr>
              <a:t> </a:t>
            </a:r>
            <a:r>
              <a:rPr lang="en-US" sz="3300" dirty="0" err="1">
                <a:solidFill>
                  <a:srgbClr val="000000"/>
                </a:solidFill>
                <a:latin typeface="Montserrat"/>
              </a:rPr>
              <a:t>bảo</a:t>
            </a:r>
            <a:r>
              <a:rPr lang="en-US" sz="3300" dirty="0">
                <a:solidFill>
                  <a:srgbClr val="000000"/>
                </a:solidFill>
                <a:latin typeface="Montserrat"/>
              </a:rPr>
              <a:t> </a:t>
            </a:r>
            <a:r>
              <a:rPr lang="en-US" sz="3300" dirty="0" err="1">
                <a:solidFill>
                  <a:srgbClr val="000000"/>
                </a:solidFill>
                <a:latin typeface="Montserrat"/>
              </a:rPr>
              <a:t>mật</a:t>
            </a:r>
            <a:r>
              <a:rPr lang="en-US" sz="3300" dirty="0">
                <a:solidFill>
                  <a:srgbClr val="000000"/>
                </a:solidFill>
                <a:latin typeface="Montserrat"/>
              </a:rPr>
              <a:t> </a:t>
            </a:r>
            <a:r>
              <a:rPr lang="en-US" sz="3300" dirty="0" err="1">
                <a:solidFill>
                  <a:srgbClr val="000000"/>
                </a:solidFill>
                <a:latin typeface="Montserrat"/>
              </a:rPr>
              <a:t>tối</a:t>
            </a:r>
            <a:r>
              <a:rPr lang="en-US" sz="3300" dirty="0">
                <a:solidFill>
                  <a:srgbClr val="000000"/>
                </a:solidFill>
                <a:latin typeface="Montserrat"/>
              </a:rPr>
              <a:t> </a:t>
            </a:r>
            <a:r>
              <a:rPr lang="en-US" sz="3300" dirty="0" err="1">
                <a:solidFill>
                  <a:srgbClr val="000000"/>
                </a:solidFill>
                <a:latin typeface="Montserrat"/>
              </a:rPr>
              <a:t>ưu</a:t>
            </a:r>
            <a:r>
              <a:rPr lang="en-US" sz="3300" dirty="0">
                <a:solidFill>
                  <a:srgbClr val="000000"/>
                </a:solidFill>
                <a:latin typeface="Montserrat"/>
              </a:rPr>
              <a:t> </a:t>
            </a:r>
            <a:r>
              <a:rPr lang="en-US" sz="3300" dirty="0" err="1">
                <a:solidFill>
                  <a:srgbClr val="000000"/>
                </a:solidFill>
                <a:latin typeface="Montserrat"/>
              </a:rPr>
              <a:t>nhất</a:t>
            </a:r>
            <a:r>
              <a:rPr lang="en-US" sz="3300" dirty="0">
                <a:solidFill>
                  <a:srgbClr val="000000"/>
                </a:solidFill>
                <a:latin typeface="Montserrat"/>
              </a:rPr>
              <a:t>.</a:t>
            </a:r>
          </a:p>
          <a:p>
            <a:pPr marL="712470" lvl="1" indent="-356235" algn="just">
              <a:lnSpc>
                <a:spcPts val="6105"/>
              </a:lnSpc>
              <a:buFont typeface="Arial"/>
              <a:buChar char="•"/>
            </a:pPr>
            <a:r>
              <a:rPr lang="en-US" sz="3300" dirty="0" err="1">
                <a:solidFill>
                  <a:srgbClr val="000000"/>
                </a:solidFill>
                <a:latin typeface="Montserrat Bold"/>
              </a:rPr>
              <a:t>Tính</a:t>
            </a:r>
            <a:r>
              <a:rPr lang="en-US" sz="3300" dirty="0">
                <a:solidFill>
                  <a:srgbClr val="000000"/>
                </a:solidFill>
                <a:latin typeface="Montserrat Bold"/>
              </a:rPr>
              <a:t> </a:t>
            </a:r>
            <a:r>
              <a:rPr lang="en-US" sz="3300" dirty="0" err="1">
                <a:solidFill>
                  <a:srgbClr val="000000"/>
                </a:solidFill>
                <a:latin typeface="Montserrat Bold"/>
              </a:rPr>
              <a:t>hiệu</a:t>
            </a:r>
            <a:r>
              <a:rPr lang="en-US" sz="3300" dirty="0">
                <a:solidFill>
                  <a:srgbClr val="000000"/>
                </a:solidFill>
                <a:latin typeface="Montserrat Bold"/>
              </a:rPr>
              <a:t> </a:t>
            </a:r>
            <a:r>
              <a:rPr lang="en-US" sz="3300" dirty="0" err="1">
                <a:solidFill>
                  <a:srgbClr val="000000"/>
                </a:solidFill>
                <a:latin typeface="Montserrat Bold"/>
              </a:rPr>
              <a:t>quả</a:t>
            </a:r>
            <a:r>
              <a:rPr lang="en-US" sz="3300" dirty="0">
                <a:solidFill>
                  <a:srgbClr val="000000"/>
                </a:solidFill>
                <a:latin typeface="Montserrat Bold"/>
              </a:rPr>
              <a:t>: </a:t>
            </a:r>
            <a:r>
              <a:rPr lang="en-US" sz="3300" dirty="0" err="1">
                <a:solidFill>
                  <a:srgbClr val="000000"/>
                </a:solidFill>
                <a:latin typeface="Montserrat"/>
              </a:rPr>
              <a:t>Tối</a:t>
            </a:r>
            <a:r>
              <a:rPr lang="en-US" sz="3300" dirty="0">
                <a:solidFill>
                  <a:srgbClr val="000000"/>
                </a:solidFill>
                <a:latin typeface="Montserrat"/>
              </a:rPr>
              <a:t> </a:t>
            </a:r>
            <a:r>
              <a:rPr lang="en-US" sz="3300" dirty="0" err="1">
                <a:solidFill>
                  <a:srgbClr val="000000"/>
                </a:solidFill>
                <a:latin typeface="Montserrat"/>
              </a:rPr>
              <a:t>ưu</a:t>
            </a:r>
            <a:r>
              <a:rPr lang="en-US" sz="3300" dirty="0">
                <a:solidFill>
                  <a:srgbClr val="000000"/>
                </a:solidFill>
                <a:latin typeface="Montserrat"/>
              </a:rPr>
              <a:t> </a:t>
            </a:r>
            <a:r>
              <a:rPr lang="en-US" sz="3300" dirty="0" err="1">
                <a:solidFill>
                  <a:srgbClr val="000000"/>
                </a:solidFill>
                <a:latin typeface="Montserrat"/>
              </a:rPr>
              <a:t>hóa</a:t>
            </a:r>
            <a:r>
              <a:rPr lang="en-US" sz="3300" dirty="0">
                <a:solidFill>
                  <a:srgbClr val="000000"/>
                </a:solidFill>
                <a:latin typeface="Montserrat"/>
              </a:rPr>
              <a:t> chi </a:t>
            </a:r>
            <a:r>
              <a:rPr lang="en-US" sz="3300" dirty="0" err="1">
                <a:solidFill>
                  <a:srgbClr val="000000"/>
                </a:solidFill>
                <a:latin typeface="Montserrat"/>
              </a:rPr>
              <a:t>phí</a:t>
            </a:r>
            <a:r>
              <a:rPr lang="en-US" sz="3300" dirty="0">
                <a:solidFill>
                  <a:srgbClr val="000000"/>
                </a:solidFill>
                <a:latin typeface="Montserrat"/>
              </a:rPr>
              <a:t>, </a:t>
            </a:r>
            <a:r>
              <a:rPr lang="en-US" sz="3300" dirty="0" err="1">
                <a:solidFill>
                  <a:srgbClr val="000000"/>
                </a:solidFill>
                <a:latin typeface="Montserrat"/>
              </a:rPr>
              <a:t>đem</a:t>
            </a:r>
            <a:r>
              <a:rPr lang="en-US" sz="3300" dirty="0">
                <a:solidFill>
                  <a:srgbClr val="000000"/>
                </a:solidFill>
                <a:latin typeface="Montserrat"/>
              </a:rPr>
              <a:t> </a:t>
            </a:r>
            <a:r>
              <a:rPr lang="en-US" sz="3300" dirty="0" err="1">
                <a:solidFill>
                  <a:srgbClr val="000000"/>
                </a:solidFill>
                <a:latin typeface="Montserrat"/>
              </a:rPr>
              <a:t>lại</a:t>
            </a:r>
            <a:r>
              <a:rPr lang="en-US" sz="3300" dirty="0">
                <a:solidFill>
                  <a:srgbClr val="000000"/>
                </a:solidFill>
                <a:latin typeface="Montserrat"/>
              </a:rPr>
              <a:t> </a:t>
            </a:r>
            <a:r>
              <a:rPr lang="en-US" sz="3300" dirty="0" err="1">
                <a:solidFill>
                  <a:srgbClr val="000000"/>
                </a:solidFill>
                <a:latin typeface="Montserrat"/>
              </a:rPr>
              <a:t>lợi</a:t>
            </a:r>
            <a:r>
              <a:rPr lang="en-US" sz="3300" dirty="0">
                <a:solidFill>
                  <a:srgbClr val="000000"/>
                </a:solidFill>
                <a:latin typeface="Montserrat"/>
              </a:rPr>
              <a:t> </a:t>
            </a:r>
            <a:r>
              <a:rPr lang="en-US" sz="3300" dirty="0" err="1">
                <a:solidFill>
                  <a:srgbClr val="000000"/>
                </a:solidFill>
                <a:latin typeface="Montserrat"/>
              </a:rPr>
              <a:t>nhuận</a:t>
            </a:r>
            <a:r>
              <a:rPr lang="en-US" sz="3300" dirty="0">
                <a:solidFill>
                  <a:srgbClr val="000000"/>
                </a:solidFill>
                <a:latin typeface="Montserrat"/>
              </a:rPr>
              <a:t> </a:t>
            </a:r>
            <a:r>
              <a:rPr lang="en-US" sz="3300" dirty="0" err="1">
                <a:solidFill>
                  <a:srgbClr val="000000"/>
                </a:solidFill>
                <a:latin typeface="Montserrat"/>
              </a:rPr>
              <a:t>cho</a:t>
            </a:r>
            <a:r>
              <a:rPr lang="en-US" sz="3300" dirty="0">
                <a:solidFill>
                  <a:srgbClr val="000000"/>
                </a:solidFill>
                <a:latin typeface="Montserrat"/>
              </a:rPr>
              <a:t> </a:t>
            </a:r>
            <a:r>
              <a:rPr lang="en-US" sz="3300" dirty="0" err="1">
                <a:solidFill>
                  <a:srgbClr val="000000"/>
                </a:solidFill>
                <a:latin typeface="Montserrat"/>
              </a:rPr>
              <a:t>công</a:t>
            </a:r>
            <a:r>
              <a:rPr lang="en-US" sz="3300" dirty="0">
                <a:solidFill>
                  <a:srgbClr val="000000"/>
                </a:solidFill>
                <a:latin typeface="Montserrat"/>
              </a:rPr>
              <a:t> ty.</a:t>
            </a:r>
          </a:p>
          <a:p>
            <a:pPr marL="712470" lvl="1" indent="-356235" algn="just">
              <a:lnSpc>
                <a:spcPts val="6105"/>
              </a:lnSpc>
              <a:buFont typeface="Arial"/>
              <a:buChar char="•"/>
            </a:pPr>
            <a:r>
              <a:rPr lang="en-US" sz="3300" dirty="0" err="1">
                <a:solidFill>
                  <a:srgbClr val="000000"/>
                </a:solidFill>
                <a:latin typeface="Montserrat Bold"/>
              </a:rPr>
              <a:t>Tính</a:t>
            </a:r>
            <a:r>
              <a:rPr lang="en-US" sz="3300" dirty="0">
                <a:solidFill>
                  <a:srgbClr val="000000"/>
                </a:solidFill>
                <a:latin typeface="Montserrat Bold"/>
              </a:rPr>
              <a:t> </a:t>
            </a:r>
            <a:r>
              <a:rPr lang="en-US" sz="3300" dirty="0" err="1">
                <a:solidFill>
                  <a:srgbClr val="000000"/>
                </a:solidFill>
                <a:latin typeface="Montserrat Bold"/>
              </a:rPr>
              <a:t>tương</a:t>
            </a:r>
            <a:r>
              <a:rPr lang="en-US" sz="3300" dirty="0">
                <a:solidFill>
                  <a:srgbClr val="000000"/>
                </a:solidFill>
                <a:latin typeface="Montserrat Bold"/>
              </a:rPr>
              <a:t> </a:t>
            </a:r>
            <a:r>
              <a:rPr lang="en-US" sz="3300" dirty="0" err="1">
                <a:solidFill>
                  <a:srgbClr val="000000"/>
                </a:solidFill>
                <a:latin typeface="Montserrat Bold"/>
              </a:rPr>
              <a:t>thích</a:t>
            </a:r>
            <a:r>
              <a:rPr lang="en-US" sz="3300" dirty="0">
                <a:solidFill>
                  <a:srgbClr val="000000"/>
                </a:solidFill>
                <a:latin typeface="Montserrat Bold"/>
              </a:rPr>
              <a:t>: </a:t>
            </a:r>
            <a:r>
              <a:rPr lang="en-US" sz="3300" dirty="0" err="1">
                <a:solidFill>
                  <a:srgbClr val="000000"/>
                </a:solidFill>
                <a:latin typeface="Montserrat"/>
              </a:rPr>
              <a:t>Có</a:t>
            </a:r>
            <a:r>
              <a:rPr lang="en-US" sz="3300" dirty="0">
                <a:solidFill>
                  <a:srgbClr val="000000"/>
                </a:solidFill>
                <a:latin typeface="Montserrat"/>
              </a:rPr>
              <a:t> </a:t>
            </a:r>
            <a:r>
              <a:rPr lang="en-US" sz="3300" dirty="0" err="1">
                <a:solidFill>
                  <a:srgbClr val="000000"/>
                </a:solidFill>
                <a:latin typeface="Montserrat"/>
              </a:rPr>
              <a:t>thể</a:t>
            </a:r>
            <a:r>
              <a:rPr lang="en-US" sz="3300" dirty="0">
                <a:solidFill>
                  <a:srgbClr val="000000"/>
                </a:solidFill>
                <a:latin typeface="Montserrat"/>
              </a:rPr>
              <a:t> </a:t>
            </a:r>
            <a:r>
              <a:rPr lang="en-US" sz="3300" dirty="0" err="1">
                <a:solidFill>
                  <a:srgbClr val="000000"/>
                </a:solidFill>
                <a:latin typeface="Montserrat"/>
              </a:rPr>
              <a:t>chạy</a:t>
            </a:r>
            <a:r>
              <a:rPr lang="en-US" sz="3300" dirty="0">
                <a:solidFill>
                  <a:srgbClr val="000000"/>
                </a:solidFill>
                <a:latin typeface="Montserrat"/>
              </a:rPr>
              <a:t> </a:t>
            </a:r>
            <a:r>
              <a:rPr lang="en-US" sz="3300" dirty="0" err="1">
                <a:solidFill>
                  <a:srgbClr val="000000"/>
                </a:solidFill>
                <a:latin typeface="Montserrat"/>
              </a:rPr>
              <a:t>trên</a:t>
            </a:r>
            <a:r>
              <a:rPr lang="en-US" sz="3300" dirty="0">
                <a:solidFill>
                  <a:srgbClr val="000000"/>
                </a:solidFill>
                <a:latin typeface="Montserrat"/>
              </a:rPr>
              <a:t> </a:t>
            </a:r>
            <a:r>
              <a:rPr lang="en-US" sz="3300" dirty="0" err="1">
                <a:solidFill>
                  <a:srgbClr val="000000"/>
                </a:solidFill>
                <a:latin typeface="Montserrat"/>
              </a:rPr>
              <a:t>mọi</a:t>
            </a:r>
            <a:r>
              <a:rPr lang="en-US" sz="3300" dirty="0">
                <a:solidFill>
                  <a:srgbClr val="000000"/>
                </a:solidFill>
                <a:latin typeface="Montserrat"/>
              </a:rPr>
              <a:t> </a:t>
            </a:r>
            <a:r>
              <a:rPr lang="en-US" sz="3300" dirty="0" err="1">
                <a:solidFill>
                  <a:srgbClr val="000000"/>
                </a:solidFill>
                <a:latin typeface="Montserrat"/>
              </a:rPr>
              <a:t>loại</a:t>
            </a:r>
            <a:r>
              <a:rPr lang="en-US" sz="3300" dirty="0">
                <a:solidFill>
                  <a:srgbClr val="000000"/>
                </a:solidFill>
                <a:latin typeface="Montserrat"/>
              </a:rPr>
              <a:t> </a:t>
            </a:r>
            <a:r>
              <a:rPr lang="en-US" sz="3300" dirty="0" err="1">
                <a:solidFill>
                  <a:srgbClr val="000000"/>
                </a:solidFill>
                <a:latin typeface="Montserrat"/>
              </a:rPr>
              <a:t>thiết</a:t>
            </a:r>
            <a:r>
              <a:rPr lang="en-US" sz="3300" dirty="0">
                <a:solidFill>
                  <a:srgbClr val="000000"/>
                </a:solidFill>
                <a:latin typeface="Montserrat"/>
              </a:rPr>
              <a:t> </a:t>
            </a:r>
            <a:r>
              <a:rPr lang="en-US" sz="3300" dirty="0" err="1">
                <a:solidFill>
                  <a:srgbClr val="000000"/>
                </a:solidFill>
                <a:latin typeface="Montserrat"/>
              </a:rPr>
              <a:t>bị</a:t>
            </a:r>
            <a:r>
              <a:rPr lang="en-US" sz="3300" dirty="0">
                <a:solidFill>
                  <a:srgbClr val="000000"/>
                </a:solidFill>
                <a:latin typeface="Montserrat"/>
              </a:rPr>
              <a:t> </a:t>
            </a:r>
            <a:r>
              <a:rPr lang="en-US" sz="3300" dirty="0" err="1">
                <a:solidFill>
                  <a:srgbClr val="000000"/>
                </a:solidFill>
                <a:latin typeface="Montserrat"/>
              </a:rPr>
              <a:t>từ</a:t>
            </a:r>
            <a:r>
              <a:rPr lang="en-US" sz="3300" dirty="0">
                <a:solidFill>
                  <a:srgbClr val="000000"/>
                </a:solidFill>
                <a:latin typeface="Montserrat"/>
              </a:rPr>
              <a:t> laptop </a:t>
            </a:r>
            <a:r>
              <a:rPr lang="en-US" sz="3300" dirty="0" err="1">
                <a:solidFill>
                  <a:srgbClr val="000000"/>
                </a:solidFill>
                <a:latin typeface="Montserrat"/>
              </a:rPr>
              <a:t>đến</a:t>
            </a:r>
            <a:r>
              <a:rPr lang="en-US" sz="3300" dirty="0">
                <a:solidFill>
                  <a:srgbClr val="000000"/>
                </a:solidFill>
                <a:latin typeface="Montserrat"/>
              </a:rPr>
              <a:t> </a:t>
            </a:r>
            <a:r>
              <a:rPr lang="en-US" sz="3300" dirty="0" err="1">
                <a:solidFill>
                  <a:srgbClr val="000000"/>
                </a:solidFill>
                <a:latin typeface="Montserrat"/>
              </a:rPr>
              <a:t>điện</a:t>
            </a:r>
            <a:r>
              <a:rPr lang="en-US" sz="3300" dirty="0">
                <a:solidFill>
                  <a:srgbClr val="000000"/>
                </a:solidFill>
                <a:latin typeface="Montserrat"/>
              </a:rPr>
              <a:t> </a:t>
            </a:r>
            <a:r>
              <a:rPr lang="en-US" sz="3300" dirty="0" err="1">
                <a:solidFill>
                  <a:srgbClr val="000000"/>
                </a:solidFill>
                <a:latin typeface="Montserrat"/>
              </a:rPr>
              <a:t>thoại</a:t>
            </a:r>
            <a:r>
              <a:rPr lang="en-US" sz="3300" dirty="0">
                <a:solidFill>
                  <a:srgbClr val="000000"/>
                </a:solidFill>
                <a:latin typeface="Montserrat"/>
              </a:rPr>
              <a:t> </a:t>
            </a:r>
            <a:r>
              <a:rPr lang="en-US" sz="3300" dirty="0" err="1">
                <a:solidFill>
                  <a:srgbClr val="000000"/>
                </a:solidFill>
                <a:latin typeface="Montserrat"/>
              </a:rPr>
              <a:t>cá</a:t>
            </a:r>
            <a:r>
              <a:rPr lang="en-US" sz="3300" dirty="0">
                <a:solidFill>
                  <a:srgbClr val="000000"/>
                </a:solidFill>
                <a:latin typeface="Montserrat"/>
              </a:rPr>
              <a:t> </a:t>
            </a:r>
            <a:r>
              <a:rPr lang="en-US" sz="3300" dirty="0" err="1">
                <a:solidFill>
                  <a:srgbClr val="000000"/>
                </a:solidFill>
                <a:latin typeface="Montserrat"/>
              </a:rPr>
              <a:t>nhân</a:t>
            </a:r>
            <a:r>
              <a:rPr lang="en-US" sz="3300" dirty="0">
                <a:solidFill>
                  <a:srgbClr val="000000"/>
                </a:solidFill>
                <a:latin typeface="Montserrat"/>
              </a:rPr>
              <a:t>.</a:t>
            </a:r>
          </a:p>
          <a:p>
            <a:pPr algn="just">
              <a:lnSpc>
                <a:spcPts val="6105"/>
              </a:lnSpc>
            </a:pPr>
            <a:endParaRPr lang="en-US" sz="3300" dirty="0">
              <a:solidFill>
                <a:srgbClr val="000000"/>
              </a:solidFill>
              <a:latin typeface="Montserrat"/>
            </a:endParaRPr>
          </a:p>
        </p:txBody>
      </p:sp>
      <p:sp>
        <p:nvSpPr>
          <p:cNvPr id="5" name="TextBox 5"/>
          <p:cNvSpPr txBox="1"/>
          <p:nvPr/>
        </p:nvSpPr>
        <p:spPr>
          <a:xfrm>
            <a:off x="152400" y="1927179"/>
            <a:ext cx="6754586" cy="582211"/>
          </a:xfrm>
          <a:prstGeom prst="rect">
            <a:avLst/>
          </a:prstGeom>
        </p:spPr>
        <p:txBody>
          <a:bodyPr wrap="square" lIns="0" tIns="0" rIns="0" bIns="0" rtlCol="0" anchor="t">
            <a:spAutoFit/>
          </a:bodyPr>
          <a:lstStyle/>
          <a:p>
            <a:pPr algn="ctr">
              <a:lnSpc>
                <a:spcPts val="4900"/>
              </a:lnSpc>
            </a:pPr>
            <a:r>
              <a:rPr lang="en-US" sz="3500" dirty="0">
                <a:solidFill>
                  <a:srgbClr val="000000"/>
                </a:solidFill>
                <a:latin typeface="Montserrat Bold"/>
              </a:rPr>
              <a:t>2. </a:t>
            </a:r>
            <a:r>
              <a:rPr lang="en-US" sz="3500" dirty="0" err="1">
                <a:solidFill>
                  <a:srgbClr val="000000"/>
                </a:solidFill>
                <a:latin typeface="Montserrat Bold"/>
              </a:rPr>
              <a:t>Yêu</a:t>
            </a:r>
            <a:r>
              <a:rPr lang="en-US" sz="3500" dirty="0">
                <a:solidFill>
                  <a:srgbClr val="000000"/>
                </a:solidFill>
                <a:latin typeface="Montserrat Bold"/>
              </a:rPr>
              <a:t> </a:t>
            </a:r>
            <a:r>
              <a:rPr lang="en-US" sz="3500" dirty="0" err="1">
                <a:solidFill>
                  <a:srgbClr val="000000"/>
                </a:solidFill>
                <a:latin typeface="Montserrat Bold"/>
              </a:rPr>
              <a:t>cầu</a:t>
            </a:r>
            <a:r>
              <a:rPr lang="en-US" sz="3500" dirty="0">
                <a:solidFill>
                  <a:srgbClr val="000000"/>
                </a:solidFill>
                <a:latin typeface="Montserrat Bold"/>
              </a:rPr>
              <a:t> phi </a:t>
            </a:r>
            <a:r>
              <a:rPr lang="en-US" sz="3500" dirty="0" err="1">
                <a:solidFill>
                  <a:srgbClr val="000000"/>
                </a:solidFill>
                <a:latin typeface="Montserrat Bold"/>
              </a:rPr>
              <a:t>chức</a:t>
            </a:r>
            <a:r>
              <a:rPr lang="en-US" sz="3500" dirty="0">
                <a:solidFill>
                  <a:srgbClr val="000000"/>
                </a:solidFill>
                <a:latin typeface="Montserrat Bold"/>
              </a:rPr>
              <a:t> </a:t>
            </a:r>
            <a:r>
              <a:rPr lang="en-US" sz="3500" dirty="0" err="1">
                <a:solidFill>
                  <a:srgbClr val="000000"/>
                </a:solidFill>
                <a:latin typeface="Montserrat Bold"/>
              </a:rPr>
              <a:t>năng</a:t>
            </a:r>
            <a:endParaRPr lang="en-US" sz="3500" dirty="0">
              <a:solidFill>
                <a:srgbClr val="000000"/>
              </a:solidFill>
              <a:latin typeface="Montserrat Bo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pic>
        <p:nvPicPr>
          <p:cNvPr id="3" name="Picture 3"/>
          <p:cNvPicPr>
            <a:picLocks noChangeAspect="1"/>
          </p:cNvPicPr>
          <p:nvPr/>
        </p:nvPicPr>
        <p:blipFill>
          <a:blip r:embed="rId2"/>
          <a:srcRect t="1153" b="1153"/>
          <a:stretch>
            <a:fillRect/>
          </a:stretch>
        </p:blipFill>
        <p:spPr>
          <a:xfrm>
            <a:off x="5486400" y="2170919"/>
            <a:ext cx="6686585" cy="6817223"/>
          </a:xfrm>
          <a:prstGeom prst="rect">
            <a:avLst/>
          </a:prstGeom>
        </p:spPr>
      </p:pic>
      <p:sp>
        <p:nvSpPr>
          <p:cNvPr id="4" name="TextBox 4"/>
          <p:cNvSpPr txBox="1"/>
          <p:nvPr/>
        </p:nvSpPr>
        <p:spPr>
          <a:xfrm>
            <a:off x="-2013716" y="528002"/>
            <a:ext cx="11912373" cy="896620"/>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2.3 Mô hình use case</a:t>
            </a:r>
          </a:p>
        </p:txBody>
      </p:sp>
      <p:sp>
        <p:nvSpPr>
          <p:cNvPr id="5" name="TextBox 5"/>
          <p:cNvSpPr txBox="1"/>
          <p:nvPr/>
        </p:nvSpPr>
        <p:spPr>
          <a:xfrm>
            <a:off x="6286321" y="9239251"/>
            <a:ext cx="5715358" cy="1047749"/>
          </a:xfrm>
          <a:prstGeom prst="rect">
            <a:avLst/>
          </a:prstGeom>
        </p:spPr>
        <p:txBody>
          <a:bodyPr wrap="square" lIns="0" tIns="0" rIns="0" bIns="0" rtlCol="0" anchor="t">
            <a:spAutoFit/>
          </a:bodyPr>
          <a:lstStyle/>
          <a:p>
            <a:pPr algn="ctr">
              <a:lnSpc>
                <a:spcPts val="4200"/>
              </a:lnSpc>
            </a:pPr>
            <a:r>
              <a:rPr lang="en-US" sz="3000" dirty="0" err="1">
                <a:solidFill>
                  <a:srgbClr val="000000"/>
                </a:solidFill>
                <a:latin typeface="Montserrat Bold Italics"/>
              </a:rPr>
              <a:t>Sơ</a:t>
            </a:r>
            <a:r>
              <a:rPr lang="en-US" sz="3000" dirty="0">
                <a:solidFill>
                  <a:srgbClr val="000000"/>
                </a:solidFill>
                <a:latin typeface="Montserrat Bold Italics"/>
              </a:rPr>
              <a:t> </a:t>
            </a:r>
            <a:r>
              <a:rPr lang="en-US" sz="3000" dirty="0" err="1">
                <a:solidFill>
                  <a:srgbClr val="000000"/>
                </a:solidFill>
                <a:latin typeface="Montserrat Bold Italics"/>
              </a:rPr>
              <a:t>đồ</a:t>
            </a:r>
            <a:r>
              <a:rPr lang="en-US" sz="3000" dirty="0">
                <a:solidFill>
                  <a:srgbClr val="000000"/>
                </a:solidFill>
                <a:latin typeface="Montserrat Bold Italics"/>
              </a:rPr>
              <a:t> use case </a:t>
            </a:r>
            <a:r>
              <a:rPr lang="en-US" sz="3000" dirty="0" err="1">
                <a:solidFill>
                  <a:srgbClr val="000000"/>
                </a:solidFill>
                <a:latin typeface="Montserrat Bold Italics"/>
              </a:rPr>
              <a:t>tổng</a:t>
            </a:r>
            <a:r>
              <a:rPr lang="en-US" sz="3000" dirty="0">
                <a:solidFill>
                  <a:srgbClr val="000000"/>
                </a:solidFill>
                <a:latin typeface="Montserrat Bold Italics"/>
              </a:rPr>
              <a:t> </a:t>
            </a:r>
            <a:r>
              <a:rPr lang="en-US" sz="3000" dirty="0" err="1">
                <a:solidFill>
                  <a:srgbClr val="000000"/>
                </a:solidFill>
                <a:latin typeface="Montserrat Bold Italics"/>
              </a:rPr>
              <a:t>quan</a:t>
            </a:r>
            <a:endParaRPr lang="en-US" sz="3000" dirty="0">
              <a:solidFill>
                <a:srgbClr val="000000"/>
              </a:solidFill>
              <a:latin typeface="Montserrat Bold Italics"/>
            </a:endParaRPr>
          </a:p>
          <a:p>
            <a:pPr algn="ctr">
              <a:lnSpc>
                <a:spcPts val="4200"/>
              </a:lnSpc>
            </a:pPr>
            <a:endParaRPr lang="en-US" sz="3000" dirty="0">
              <a:solidFill>
                <a:srgbClr val="000000"/>
              </a:solidFill>
              <a:latin typeface="Montserrat Bold Italic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TextBox 2"/>
          <p:cNvSpPr txBox="1"/>
          <p:nvPr/>
        </p:nvSpPr>
        <p:spPr>
          <a:xfrm>
            <a:off x="4517949" y="2273405"/>
            <a:ext cx="7577835" cy="476250"/>
          </a:xfrm>
          <a:prstGeom prst="rect">
            <a:avLst/>
          </a:prstGeom>
        </p:spPr>
        <p:txBody>
          <a:bodyPr lIns="0" tIns="0" rIns="0" bIns="0" rtlCol="0" anchor="t">
            <a:spAutoFit/>
          </a:bodyPr>
          <a:lstStyle/>
          <a:p>
            <a:pPr>
              <a:lnSpc>
                <a:spcPts val="3719"/>
              </a:lnSpc>
            </a:pPr>
            <a:endParaRPr/>
          </a:p>
        </p:txBody>
      </p:sp>
      <p:sp>
        <p:nvSpPr>
          <p:cNvPr id="3" name="AutoShape 3"/>
          <p:cNvSpPr/>
          <p:nvPr/>
        </p:nvSpPr>
        <p:spPr>
          <a:xfrm>
            <a:off x="-374828" y="-28024"/>
            <a:ext cx="5708280" cy="10792587"/>
          </a:xfrm>
          <a:prstGeom prst="rect">
            <a:avLst/>
          </a:prstGeom>
          <a:solidFill>
            <a:srgbClr val="BEA8A7">
              <a:alpha val="19608"/>
            </a:srgbClr>
          </a:solidFill>
        </p:spPr>
        <p:txBody>
          <a:bodyPr/>
          <a:lstStyle/>
          <a:p>
            <a:endParaRPr lang="en-US"/>
          </a:p>
        </p:txBody>
      </p:sp>
      <p:sp>
        <p:nvSpPr>
          <p:cNvPr id="4" name="TextBox 4"/>
          <p:cNvSpPr txBox="1"/>
          <p:nvPr/>
        </p:nvSpPr>
        <p:spPr>
          <a:xfrm>
            <a:off x="1028700" y="2416280"/>
            <a:ext cx="4195443" cy="4763263"/>
          </a:xfrm>
          <a:prstGeom prst="rect">
            <a:avLst/>
          </a:prstGeom>
        </p:spPr>
        <p:txBody>
          <a:bodyPr lIns="0" tIns="0" rIns="0" bIns="0" rtlCol="0" anchor="t">
            <a:spAutoFit/>
          </a:bodyPr>
          <a:lstStyle/>
          <a:p>
            <a:pPr algn="just">
              <a:lnSpc>
                <a:spcPts val="9638"/>
              </a:lnSpc>
            </a:pPr>
            <a:r>
              <a:rPr lang="en-US" sz="5099" spc="724">
                <a:solidFill>
                  <a:srgbClr val="302E2C"/>
                </a:solidFill>
                <a:latin typeface="Montserrat"/>
              </a:rPr>
              <a:t>CÁC MODULES SỬ </a:t>
            </a:r>
          </a:p>
          <a:p>
            <a:pPr algn="just">
              <a:lnSpc>
                <a:spcPts val="9638"/>
              </a:lnSpc>
            </a:pPr>
            <a:r>
              <a:rPr lang="en-US" sz="5099" spc="724">
                <a:solidFill>
                  <a:srgbClr val="302E2C"/>
                </a:solidFill>
                <a:latin typeface="Montserrat"/>
              </a:rPr>
              <a:t>DỤNG  </a:t>
            </a:r>
          </a:p>
        </p:txBody>
      </p:sp>
      <p:grpSp>
        <p:nvGrpSpPr>
          <p:cNvPr id="5" name="Group 5"/>
          <p:cNvGrpSpPr/>
          <p:nvPr/>
        </p:nvGrpSpPr>
        <p:grpSpPr>
          <a:xfrm rot="-10800000">
            <a:off x="4077148" y="6723748"/>
            <a:ext cx="881602" cy="911590"/>
            <a:chOff x="0" y="0"/>
            <a:chExt cx="628022" cy="649385"/>
          </a:xfrm>
        </p:grpSpPr>
        <p:sp>
          <p:nvSpPr>
            <p:cNvPr id="6" name="Freeform 6"/>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grpSp>
        <p:nvGrpSpPr>
          <p:cNvPr id="7" name="Group 7"/>
          <p:cNvGrpSpPr/>
          <p:nvPr/>
        </p:nvGrpSpPr>
        <p:grpSpPr>
          <a:xfrm>
            <a:off x="378231" y="2060498"/>
            <a:ext cx="881602" cy="911590"/>
            <a:chOff x="0" y="0"/>
            <a:chExt cx="628022" cy="649385"/>
          </a:xfrm>
        </p:grpSpPr>
        <p:sp>
          <p:nvSpPr>
            <p:cNvPr id="8" name="Freeform 8"/>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sp>
        <p:nvSpPr>
          <p:cNvPr id="9" name="TextBox 9"/>
          <p:cNvSpPr txBox="1"/>
          <p:nvPr/>
        </p:nvSpPr>
        <p:spPr>
          <a:xfrm>
            <a:off x="6533058" y="3252158"/>
            <a:ext cx="11125450" cy="2445770"/>
          </a:xfrm>
          <a:prstGeom prst="rect">
            <a:avLst/>
          </a:prstGeom>
        </p:spPr>
        <p:txBody>
          <a:bodyPr lIns="0" tIns="0" rIns="0" bIns="0" rtlCol="0" anchor="t">
            <a:spAutoFit/>
          </a:bodyPr>
          <a:lstStyle/>
          <a:p>
            <a:pPr marL="928365" lvl="1" indent="-464182">
              <a:lnSpc>
                <a:spcPts val="10276"/>
              </a:lnSpc>
              <a:buFont typeface="Arial"/>
              <a:buChar char="•"/>
            </a:pPr>
            <a:r>
              <a:rPr lang="en-US" sz="4299" spc="275">
                <a:solidFill>
                  <a:srgbClr val="302E2C"/>
                </a:solidFill>
                <a:latin typeface="Montserrat"/>
              </a:rPr>
              <a:t> Giới thiệu các modules sử dụng. </a:t>
            </a:r>
          </a:p>
          <a:p>
            <a:pPr>
              <a:lnSpc>
                <a:spcPts val="10276"/>
              </a:lnSpc>
            </a:pPr>
            <a:endParaRPr lang="en-US" sz="4299" spc="275">
              <a:solidFill>
                <a:srgbClr val="302E2C"/>
              </a:solidFill>
              <a:latin typeface="Montserrat"/>
            </a:endParaRPr>
          </a:p>
        </p:txBody>
      </p:sp>
      <p:sp>
        <p:nvSpPr>
          <p:cNvPr id="10" name="AutoShape 10"/>
          <p:cNvSpPr/>
          <p:nvPr/>
        </p:nvSpPr>
        <p:spPr>
          <a:xfrm>
            <a:off x="14986330" y="8231176"/>
            <a:ext cx="5389303" cy="5076459"/>
          </a:xfrm>
          <a:prstGeom prst="rect">
            <a:avLst/>
          </a:prstGeom>
          <a:solidFill>
            <a:srgbClr val="BEA8A7">
              <a:alpha val="19608"/>
            </a:srgbClr>
          </a:solid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grpSp>
        <p:nvGrpSpPr>
          <p:cNvPr id="2" name="Group 2"/>
          <p:cNvGrpSpPr/>
          <p:nvPr/>
        </p:nvGrpSpPr>
        <p:grpSpPr>
          <a:xfrm>
            <a:off x="4517949" y="432679"/>
            <a:ext cx="9883851" cy="2316977"/>
            <a:chOff x="0" y="0"/>
            <a:chExt cx="13178468" cy="3089302"/>
          </a:xfrm>
        </p:grpSpPr>
        <p:sp>
          <p:nvSpPr>
            <p:cNvPr id="3" name="AutoShape 3"/>
            <p:cNvSpPr/>
            <p:nvPr/>
          </p:nvSpPr>
          <p:spPr>
            <a:xfrm>
              <a:off x="345263" y="1612777"/>
              <a:ext cx="12336137" cy="62271"/>
            </a:xfrm>
            <a:prstGeom prst="rect">
              <a:avLst/>
            </a:prstGeom>
            <a:solidFill>
              <a:srgbClr val="302E2C"/>
            </a:solidFill>
          </p:spPr>
          <p:txBody>
            <a:bodyPr/>
            <a:lstStyle/>
            <a:p>
              <a:r>
                <a:rPr lang="en-US" dirty="0"/>
                <a:t> </a:t>
              </a:r>
              <a:endParaRPr lang="vi-VN" dirty="0"/>
            </a:p>
          </p:txBody>
        </p:sp>
        <p:sp>
          <p:nvSpPr>
            <p:cNvPr id="4" name="TextBox 4"/>
            <p:cNvSpPr txBox="1"/>
            <p:nvPr/>
          </p:nvSpPr>
          <p:spPr>
            <a:xfrm>
              <a:off x="0" y="0"/>
              <a:ext cx="13178468" cy="1333698"/>
            </a:xfrm>
            <a:prstGeom prst="rect">
              <a:avLst/>
            </a:prstGeom>
          </p:spPr>
          <p:txBody>
            <a:bodyPr wrap="square" lIns="0" tIns="0" rIns="0" bIns="0" rtlCol="0" anchor="t">
              <a:spAutoFit/>
            </a:bodyPr>
            <a:lstStyle/>
            <a:p>
              <a:pPr algn="ctr">
                <a:lnSpc>
                  <a:spcPts val="7800"/>
                </a:lnSpc>
              </a:pPr>
              <a:r>
                <a:rPr lang="en-US" sz="6500" spc="65" dirty="0" err="1">
                  <a:solidFill>
                    <a:srgbClr val="302E2C"/>
                  </a:solidFill>
                  <a:latin typeface="Playfair Display Bold"/>
                </a:rPr>
                <a:t>Phân</a:t>
              </a:r>
              <a:r>
                <a:rPr lang="en-US" sz="6500" spc="65" dirty="0">
                  <a:solidFill>
                    <a:srgbClr val="302E2C"/>
                  </a:solidFill>
                  <a:latin typeface="Playfair Display Bold"/>
                </a:rPr>
                <a:t> </a:t>
              </a:r>
              <a:r>
                <a:rPr lang="en-US" sz="6500" spc="65" dirty="0" err="1">
                  <a:solidFill>
                    <a:srgbClr val="302E2C"/>
                  </a:solidFill>
                  <a:latin typeface="Playfair Display Bold"/>
                </a:rPr>
                <a:t>Công</a:t>
              </a:r>
              <a:r>
                <a:rPr lang="en-US" sz="6500" spc="65" dirty="0">
                  <a:solidFill>
                    <a:srgbClr val="302E2C"/>
                  </a:solidFill>
                  <a:latin typeface="Playfair Display Bold"/>
                </a:rPr>
                <a:t> </a:t>
              </a:r>
              <a:r>
                <a:rPr lang="vi-VN" sz="6500" spc="65" dirty="0">
                  <a:solidFill>
                    <a:srgbClr val="302E2C"/>
                  </a:solidFill>
                  <a:latin typeface="Playfair Display Bold"/>
                </a:rPr>
                <a:t>Công Việc</a:t>
              </a:r>
              <a:endParaRPr lang="en-US" sz="6500" spc="65" dirty="0">
                <a:solidFill>
                  <a:srgbClr val="302E2C"/>
                </a:solidFill>
                <a:latin typeface="Playfair Display Bold"/>
              </a:endParaRPr>
            </a:p>
          </p:txBody>
        </p:sp>
        <p:sp>
          <p:nvSpPr>
            <p:cNvPr id="5" name="TextBox 5"/>
            <p:cNvSpPr txBox="1"/>
            <p:nvPr/>
          </p:nvSpPr>
          <p:spPr>
            <a:xfrm>
              <a:off x="0" y="2457477"/>
              <a:ext cx="10103780" cy="631825"/>
            </a:xfrm>
            <a:prstGeom prst="rect">
              <a:avLst/>
            </a:prstGeom>
          </p:spPr>
          <p:txBody>
            <a:bodyPr lIns="0" tIns="0" rIns="0" bIns="0" rtlCol="0" anchor="t">
              <a:spAutoFit/>
            </a:bodyPr>
            <a:lstStyle/>
            <a:p>
              <a:pPr>
                <a:lnSpc>
                  <a:spcPts val="3719"/>
                </a:lnSpc>
              </a:pPr>
              <a:endParaRPr/>
            </a:p>
          </p:txBody>
        </p:sp>
      </p:grpSp>
      <p:sp>
        <p:nvSpPr>
          <p:cNvPr id="6" name="AutoShape 6"/>
          <p:cNvSpPr/>
          <p:nvPr/>
        </p:nvSpPr>
        <p:spPr>
          <a:xfrm>
            <a:off x="0" y="2250420"/>
            <a:ext cx="18288000" cy="7319833"/>
          </a:xfrm>
          <a:prstGeom prst="rect">
            <a:avLst/>
          </a:prstGeom>
          <a:solidFill>
            <a:srgbClr val="BEA8A7">
              <a:alpha val="19608"/>
            </a:srgbClr>
          </a:solidFill>
        </p:spPr>
        <p:txBody>
          <a:bodyPr/>
          <a:lstStyle/>
          <a:p>
            <a:endParaRPr lang="en-US"/>
          </a:p>
        </p:txBody>
      </p:sp>
      <p:grpSp>
        <p:nvGrpSpPr>
          <p:cNvPr id="7" name="Group 7"/>
          <p:cNvGrpSpPr/>
          <p:nvPr/>
        </p:nvGrpSpPr>
        <p:grpSpPr>
          <a:xfrm rot="-10800000">
            <a:off x="721924" y="2948438"/>
            <a:ext cx="5608867" cy="5426841"/>
            <a:chOff x="0" y="0"/>
            <a:chExt cx="3112384" cy="3011377"/>
          </a:xfrm>
        </p:grpSpPr>
        <p:sp>
          <p:nvSpPr>
            <p:cNvPr id="8" name="Freeform 8"/>
            <p:cNvSpPr/>
            <p:nvPr/>
          </p:nvSpPr>
          <p:spPr>
            <a:xfrm>
              <a:off x="10160" y="16510"/>
              <a:ext cx="3089524" cy="2983437"/>
            </a:xfrm>
            <a:custGeom>
              <a:avLst/>
              <a:gdLst/>
              <a:ahLst/>
              <a:cxnLst/>
              <a:rect l="l" t="t" r="r" b="b"/>
              <a:pathLst>
                <a:path w="3089524" h="2983437">
                  <a:moveTo>
                    <a:pt x="3089524" y="2983437"/>
                  </a:moveTo>
                  <a:lnTo>
                    <a:pt x="0" y="2975817"/>
                  </a:lnTo>
                  <a:lnTo>
                    <a:pt x="0" y="1047961"/>
                  </a:lnTo>
                  <a:lnTo>
                    <a:pt x="17780" y="19050"/>
                  </a:lnTo>
                  <a:lnTo>
                    <a:pt x="1538512" y="0"/>
                  </a:lnTo>
                  <a:lnTo>
                    <a:pt x="3070474" y="5080"/>
                  </a:lnTo>
                  <a:close/>
                </a:path>
              </a:pathLst>
            </a:custGeom>
            <a:solidFill>
              <a:srgbClr val="BEB5AA"/>
            </a:solidFill>
          </p:spPr>
          <p:txBody>
            <a:bodyPr/>
            <a:lstStyle/>
            <a:p>
              <a:endParaRPr lang="en-US" dirty="0"/>
            </a:p>
          </p:txBody>
        </p:sp>
        <p:sp>
          <p:nvSpPr>
            <p:cNvPr id="9" name="Freeform 9"/>
            <p:cNvSpPr/>
            <p:nvPr/>
          </p:nvSpPr>
          <p:spPr>
            <a:xfrm>
              <a:off x="-3810" y="0"/>
              <a:ext cx="3118734" cy="3010107"/>
            </a:xfrm>
            <a:custGeom>
              <a:avLst/>
              <a:gdLst/>
              <a:ahLst/>
              <a:cxnLst/>
              <a:rect l="l" t="t" r="r" b="b"/>
              <a:pathLst>
                <a:path w="3118734" h="3010107">
                  <a:moveTo>
                    <a:pt x="3084444" y="21590"/>
                  </a:moveTo>
                  <a:cubicBezTo>
                    <a:pt x="3085714" y="34290"/>
                    <a:pt x="3085714" y="44450"/>
                    <a:pt x="3086984" y="54610"/>
                  </a:cubicBezTo>
                  <a:cubicBezTo>
                    <a:pt x="3089524" y="108966"/>
                    <a:pt x="3090794" y="173590"/>
                    <a:pt x="3093334" y="235905"/>
                  </a:cubicBezTo>
                  <a:cubicBezTo>
                    <a:pt x="3093334" y="325917"/>
                    <a:pt x="3106034" y="2100755"/>
                    <a:pt x="3112384" y="2190766"/>
                  </a:cubicBezTo>
                  <a:cubicBezTo>
                    <a:pt x="3118734" y="2326937"/>
                    <a:pt x="3114924" y="2465415"/>
                    <a:pt x="3114924" y="2601586"/>
                  </a:cubicBezTo>
                  <a:cubicBezTo>
                    <a:pt x="3114924" y="2721601"/>
                    <a:pt x="3116194" y="2832384"/>
                    <a:pt x="3117464" y="2949147"/>
                  </a:cubicBezTo>
                  <a:cubicBezTo>
                    <a:pt x="3117464" y="2970737"/>
                    <a:pt x="3117464" y="2984707"/>
                    <a:pt x="3117464" y="3008837"/>
                  </a:cubicBezTo>
                  <a:cubicBezTo>
                    <a:pt x="3094604" y="3008837"/>
                    <a:pt x="3074284" y="3010107"/>
                    <a:pt x="3049410" y="3008837"/>
                  </a:cubicBezTo>
                  <a:cubicBezTo>
                    <a:pt x="2894473" y="3003757"/>
                    <a:pt x="2737152" y="3010107"/>
                    <a:pt x="2582215" y="3005027"/>
                  </a:cubicBezTo>
                  <a:cubicBezTo>
                    <a:pt x="2489253" y="3001217"/>
                    <a:pt x="2398675" y="3003757"/>
                    <a:pt x="2305713" y="3001217"/>
                  </a:cubicBezTo>
                  <a:cubicBezTo>
                    <a:pt x="2262807" y="2999947"/>
                    <a:pt x="2219902" y="2998677"/>
                    <a:pt x="2176996" y="2997407"/>
                  </a:cubicBezTo>
                  <a:cubicBezTo>
                    <a:pt x="2150776" y="2997407"/>
                    <a:pt x="2126940" y="2998677"/>
                    <a:pt x="2100720" y="2998677"/>
                  </a:cubicBezTo>
                  <a:cubicBezTo>
                    <a:pt x="2033978" y="2997407"/>
                    <a:pt x="1850437" y="2998677"/>
                    <a:pt x="1783695" y="2997407"/>
                  </a:cubicBezTo>
                  <a:cubicBezTo>
                    <a:pt x="1736022" y="2996137"/>
                    <a:pt x="782565" y="3005027"/>
                    <a:pt x="734892" y="3003757"/>
                  </a:cubicBezTo>
                  <a:cubicBezTo>
                    <a:pt x="722974" y="3003757"/>
                    <a:pt x="708672" y="3005027"/>
                    <a:pt x="696754" y="3005027"/>
                  </a:cubicBezTo>
                  <a:cubicBezTo>
                    <a:pt x="668150" y="3005027"/>
                    <a:pt x="641930" y="3006297"/>
                    <a:pt x="613326" y="3006297"/>
                  </a:cubicBezTo>
                  <a:cubicBezTo>
                    <a:pt x="541817" y="3006297"/>
                    <a:pt x="472691" y="3005027"/>
                    <a:pt x="401182" y="3003757"/>
                  </a:cubicBezTo>
                  <a:cubicBezTo>
                    <a:pt x="358277" y="3002487"/>
                    <a:pt x="315371" y="3001217"/>
                    <a:pt x="274849" y="2999947"/>
                  </a:cubicBezTo>
                  <a:cubicBezTo>
                    <a:pt x="198572" y="2998677"/>
                    <a:pt x="122296" y="2997407"/>
                    <a:pt x="48260" y="2997407"/>
                  </a:cubicBezTo>
                  <a:cubicBezTo>
                    <a:pt x="38100" y="2997407"/>
                    <a:pt x="29210" y="2997407"/>
                    <a:pt x="19050" y="2996137"/>
                  </a:cubicBezTo>
                  <a:cubicBezTo>
                    <a:pt x="10160" y="2994867"/>
                    <a:pt x="5080" y="2988517"/>
                    <a:pt x="7620" y="2979627"/>
                  </a:cubicBezTo>
                  <a:cubicBezTo>
                    <a:pt x="16510" y="2947784"/>
                    <a:pt x="12700" y="2890084"/>
                    <a:pt x="11430" y="2830076"/>
                  </a:cubicBezTo>
                  <a:cubicBezTo>
                    <a:pt x="10160" y="2707754"/>
                    <a:pt x="6350" y="2587739"/>
                    <a:pt x="7620" y="2465415"/>
                  </a:cubicBezTo>
                  <a:cubicBezTo>
                    <a:pt x="5080" y="2313089"/>
                    <a:pt x="0" y="427468"/>
                    <a:pt x="7620" y="272833"/>
                  </a:cubicBezTo>
                  <a:cubicBezTo>
                    <a:pt x="8890" y="242829"/>
                    <a:pt x="7620" y="210518"/>
                    <a:pt x="8890" y="180514"/>
                  </a:cubicBezTo>
                  <a:cubicBezTo>
                    <a:pt x="10160" y="132046"/>
                    <a:pt x="12700" y="78963"/>
                    <a:pt x="13970" y="44450"/>
                  </a:cubicBezTo>
                  <a:cubicBezTo>
                    <a:pt x="13970" y="41910"/>
                    <a:pt x="15240" y="39370"/>
                    <a:pt x="16510" y="38100"/>
                  </a:cubicBezTo>
                  <a:cubicBezTo>
                    <a:pt x="38100" y="35560"/>
                    <a:pt x="62705" y="30480"/>
                    <a:pt x="100843" y="29210"/>
                  </a:cubicBezTo>
                  <a:cubicBezTo>
                    <a:pt x="165202" y="25400"/>
                    <a:pt x="229560" y="22860"/>
                    <a:pt x="296302" y="20320"/>
                  </a:cubicBezTo>
                  <a:cubicBezTo>
                    <a:pt x="341591" y="17780"/>
                    <a:pt x="386880" y="16510"/>
                    <a:pt x="429786" y="13970"/>
                  </a:cubicBezTo>
                  <a:cubicBezTo>
                    <a:pt x="472691" y="11430"/>
                    <a:pt x="517981" y="8890"/>
                    <a:pt x="560886" y="8890"/>
                  </a:cubicBezTo>
                  <a:cubicBezTo>
                    <a:pt x="608559" y="7620"/>
                    <a:pt x="656232" y="10160"/>
                    <a:pt x="703905" y="8890"/>
                  </a:cubicBezTo>
                  <a:cubicBezTo>
                    <a:pt x="763496" y="8890"/>
                    <a:pt x="1843286" y="6350"/>
                    <a:pt x="1902877" y="5080"/>
                  </a:cubicBezTo>
                  <a:cubicBezTo>
                    <a:pt x="1960085" y="3810"/>
                    <a:pt x="2017292" y="2540"/>
                    <a:pt x="2076883" y="2540"/>
                  </a:cubicBezTo>
                  <a:cubicBezTo>
                    <a:pt x="2174613" y="1270"/>
                    <a:pt x="2269958" y="0"/>
                    <a:pt x="2367688" y="0"/>
                  </a:cubicBezTo>
                  <a:cubicBezTo>
                    <a:pt x="2408210" y="0"/>
                    <a:pt x="2451115" y="2540"/>
                    <a:pt x="2491637" y="2540"/>
                  </a:cubicBezTo>
                  <a:cubicBezTo>
                    <a:pt x="2603668" y="3810"/>
                    <a:pt x="2718083" y="5080"/>
                    <a:pt x="2830114" y="7620"/>
                  </a:cubicBezTo>
                  <a:cubicBezTo>
                    <a:pt x="2889705" y="8890"/>
                    <a:pt x="2949296" y="12700"/>
                    <a:pt x="3008888" y="16510"/>
                  </a:cubicBezTo>
                  <a:cubicBezTo>
                    <a:pt x="3023189" y="16510"/>
                    <a:pt x="3037491" y="16510"/>
                    <a:pt x="3049410" y="16510"/>
                  </a:cubicBezTo>
                  <a:cubicBezTo>
                    <a:pt x="3065394" y="17780"/>
                    <a:pt x="3074284" y="20320"/>
                    <a:pt x="3084444" y="21590"/>
                  </a:cubicBezTo>
                  <a:close/>
                  <a:moveTo>
                    <a:pt x="3094604" y="2992327"/>
                  </a:moveTo>
                  <a:cubicBezTo>
                    <a:pt x="3095874" y="2975817"/>
                    <a:pt x="3097144" y="2963117"/>
                    <a:pt x="3097144" y="2950417"/>
                  </a:cubicBezTo>
                  <a:cubicBezTo>
                    <a:pt x="3095874" y="2820845"/>
                    <a:pt x="3094604" y="2698522"/>
                    <a:pt x="3094604" y="2566967"/>
                  </a:cubicBezTo>
                  <a:cubicBezTo>
                    <a:pt x="3094604" y="2506959"/>
                    <a:pt x="3097144" y="2446952"/>
                    <a:pt x="3095874" y="2386944"/>
                  </a:cubicBezTo>
                  <a:cubicBezTo>
                    <a:pt x="3095874" y="2331553"/>
                    <a:pt x="3094604" y="2273853"/>
                    <a:pt x="3093334" y="2218461"/>
                  </a:cubicBezTo>
                  <a:cubicBezTo>
                    <a:pt x="3088254" y="2133066"/>
                    <a:pt x="3076824" y="365152"/>
                    <a:pt x="3076824" y="279757"/>
                  </a:cubicBezTo>
                  <a:cubicBezTo>
                    <a:pt x="3074284" y="208210"/>
                    <a:pt x="3071744" y="134354"/>
                    <a:pt x="3069204" y="63500"/>
                  </a:cubicBezTo>
                  <a:cubicBezTo>
                    <a:pt x="3067934" y="44450"/>
                    <a:pt x="3066664" y="43180"/>
                    <a:pt x="3042259" y="41910"/>
                  </a:cubicBezTo>
                  <a:cubicBezTo>
                    <a:pt x="3035108" y="41910"/>
                    <a:pt x="3030340" y="41910"/>
                    <a:pt x="3023189" y="40640"/>
                  </a:cubicBezTo>
                  <a:cubicBezTo>
                    <a:pt x="2963599" y="36830"/>
                    <a:pt x="2901624" y="31750"/>
                    <a:pt x="2842033" y="30480"/>
                  </a:cubicBezTo>
                  <a:cubicBezTo>
                    <a:pt x="2696631" y="26670"/>
                    <a:pt x="2548845" y="25400"/>
                    <a:pt x="2403442" y="22860"/>
                  </a:cubicBezTo>
                  <a:cubicBezTo>
                    <a:pt x="2381990" y="22860"/>
                    <a:pt x="2358153" y="22860"/>
                    <a:pt x="2336700" y="22860"/>
                  </a:cubicBezTo>
                  <a:cubicBezTo>
                    <a:pt x="2300946" y="22860"/>
                    <a:pt x="2265191" y="22860"/>
                    <a:pt x="2231820" y="22860"/>
                  </a:cubicBezTo>
                  <a:cubicBezTo>
                    <a:pt x="2155543" y="22860"/>
                    <a:pt x="2079267" y="22860"/>
                    <a:pt x="2005374" y="24130"/>
                  </a:cubicBezTo>
                  <a:cubicBezTo>
                    <a:pt x="1941015" y="25400"/>
                    <a:pt x="856458" y="29210"/>
                    <a:pt x="792100" y="29210"/>
                  </a:cubicBezTo>
                  <a:cubicBezTo>
                    <a:pt x="687219" y="29210"/>
                    <a:pt x="582339" y="26670"/>
                    <a:pt x="477459" y="33020"/>
                  </a:cubicBezTo>
                  <a:cubicBezTo>
                    <a:pt x="422635" y="36830"/>
                    <a:pt x="370195" y="36830"/>
                    <a:pt x="317755" y="38100"/>
                  </a:cubicBezTo>
                  <a:cubicBezTo>
                    <a:pt x="227176" y="41910"/>
                    <a:pt x="136598" y="45720"/>
                    <a:pt x="49530" y="50800"/>
                  </a:cubicBezTo>
                  <a:cubicBezTo>
                    <a:pt x="36830" y="50800"/>
                    <a:pt x="34290" y="53340"/>
                    <a:pt x="33020" y="72039"/>
                  </a:cubicBezTo>
                  <a:cubicBezTo>
                    <a:pt x="31750" y="113582"/>
                    <a:pt x="31750" y="155126"/>
                    <a:pt x="30480" y="196670"/>
                  </a:cubicBezTo>
                  <a:cubicBezTo>
                    <a:pt x="29210" y="265909"/>
                    <a:pt x="26670" y="332841"/>
                    <a:pt x="25400" y="402080"/>
                  </a:cubicBezTo>
                  <a:cubicBezTo>
                    <a:pt x="20320" y="475935"/>
                    <a:pt x="26670" y="2280777"/>
                    <a:pt x="29210" y="2354632"/>
                  </a:cubicBezTo>
                  <a:cubicBezTo>
                    <a:pt x="29210" y="2433104"/>
                    <a:pt x="29210" y="2513883"/>
                    <a:pt x="30480" y="2592355"/>
                  </a:cubicBezTo>
                  <a:cubicBezTo>
                    <a:pt x="30480" y="2650054"/>
                    <a:pt x="33020" y="2707754"/>
                    <a:pt x="33020" y="2765453"/>
                  </a:cubicBezTo>
                  <a:cubicBezTo>
                    <a:pt x="33020" y="2827769"/>
                    <a:pt x="33020" y="2890084"/>
                    <a:pt x="31750" y="2950417"/>
                  </a:cubicBezTo>
                  <a:cubicBezTo>
                    <a:pt x="31750" y="2954227"/>
                    <a:pt x="31750" y="2956767"/>
                    <a:pt x="31750" y="2960577"/>
                  </a:cubicBezTo>
                  <a:cubicBezTo>
                    <a:pt x="31750" y="2970737"/>
                    <a:pt x="35560" y="2974547"/>
                    <a:pt x="44450" y="2974547"/>
                  </a:cubicBezTo>
                  <a:cubicBezTo>
                    <a:pt x="67472" y="2974547"/>
                    <a:pt x="100843" y="2975817"/>
                    <a:pt x="131831" y="2975817"/>
                  </a:cubicBezTo>
                  <a:cubicBezTo>
                    <a:pt x="177120" y="2975817"/>
                    <a:pt x="224793" y="2973277"/>
                    <a:pt x="270082" y="2975817"/>
                  </a:cubicBezTo>
                  <a:cubicBezTo>
                    <a:pt x="343975" y="2979627"/>
                    <a:pt x="417868" y="2982167"/>
                    <a:pt x="491761" y="2980897"/>
                  </a:cubicBezTo>
                  <a:cubicBezTo>
                    <a:pt x="539433" y="2979627"/>
                    <a:pt x="584723" y="2982167"/>
                    <a:pt x="632396" y="2982167"/>
                  </a:cubicBezTo>
                  <a:cubicBezTo>
                    <a:pt x="701521" y="2982167"/>
                    <a:pt x="770647" y="2980897"/>
                    <a:pt x="839772" y="2982167"/>
                  </a:cubicBezTo>
                  <a:cubicBezTo>
                    <a:pt x="942269" y="2983437"/>
                    <a:pt x="2067349" y="2973277"/>
                    <a:pt x="2172229" y="2975817"/>
                  </a:cubicBezTo>
                  <a:cubicBezTo>
                    <a:pt x="2217518" y="2977087"/>
                    <a:pt x="2262807" y="2978357"/>
                    <a:pt x="2305713" y="2978357"/>
                  </a:cubicBezTo>
                  <a:cubicBezTo>
                    <a:pt x="2384373" y="2980897"/>
                    <a:pt x="2460650" y="2977087"/>
                    <a:pt x="2539310" y="2980897"/>
                  </a:cubicBezTo>
                  <a:cubicBezTo>
                    <a:pt x="2603668" y="2983437"/>
                    <a:pt x="2668027" y="2983437"/>
                    <a:pt x="2732385" y="2985977"/>
                  </a:cubicBezTo>
                  <a:cubicBezTo>
                    <a:pt x="2827731" y="2989787"/>
                    <a:pt x="2923077" y="2992327"/>
                    <a:pt x="3018422" y="2993597"/>
                  </a:cubicBezTo>
                  <a:cubicBezTo>
                    <a:pt x="3054177" y="2993597"/>
                    <a:pt x="3074284" y="2992327"/>
                    <a:pt x="3094604" y="2992327"/>
                  </a:cubicBezTo>
                  <a:close/>
                </a:path>
              </a:pathLst>
            </a:custGeom>
            <a:solidFill>
              <a:srgbClr val="5B4C35"/>
            </a:solidFill>
          </p:spPr>
          <p:txBody>
            <a:bodyPr/>
            <a:lstStyle/>
            <a:p>
              <a:endParaRPr lang="en-US"/>
            </a:p>
          </p:txBody>
        </p:sp>
      </p:grpSp>
      <p:sp>
        <p:nvSpPr>
          <p:cNvPr id="10" name="TextBox 10"/>
          <p:cNvSpPr txBox="1"/>
          <p:nvPr/>
        </p:nvSpPr>
        <p:spPr>
          <a:xfrm>
            <a:off x="1422415" y="3553215"/>
            <a:ext cx="5186315" cy="3497111"/>
          </a:xfrm>
          <a:prstGeom prst="rect">
            <a:avLst/>
          </a:prstGeom>
        </p:spPr>
        <p:txBody>
          <a:bodyPr lIns="0" tIns="0" rIns="0" bIns="0" rtlCol="0" anchor="t">
            <a:spAutoFit/>
          </a:bodyPr>
          <a:lstStyle/>
          <a:p>
            <a:pPr>
              <a:lnSpc>
                <a:spcPts val="7038"/>
              </a:lnSpc>
            </a:pPr>
            <a:r>
              <a:rPr lang="en-US" sz="3400" spc="170" dirty="0" err="1">
                <a:solidFill>
                  <a:srgbClr val="FFFFFF"/>
                </a:solidFill>
                <a:latin typeface="Sitka Heading Semibold" pitchFamily="2" charset="0"/>
              </a:rPr>
              <a:t>Phạm</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Thụy</a:t>
            </a:r>
            <a:r>
              <a:rPr lang="en-US" sz="3400" spc="170" dirty="0">
                <a:solidFill>
                  <a:srgbClr val="FFFFFF"/>
                </a:solidFill>
                <a:latin typeface="Sitka Heading Semibold" pitchFamily="2" charset="0"/>
              </a:rPr>
              <a:t> Ý </a:t>
            </a:r>
            <a:r>
              <a:rPr lang="en-US" sz="3400" spc="170" dirty="0" err="1">
                <a:solidFill>
                  <a:srgbClr val="FFFFFF"/>
                </a:solidFill>
                <a:latin typeface="Sitka Heading Semibold" pitchFamily="2" charset="0"/>
              </a:rPr>
              <a:t>Vy</a:t>
            </a:r>
            <a:endParaRPr lang="en-US" sz="3400" spc="170" dirty="0">
              <a:solidFill>
                <a:srgbClr val="FFFFFF"/>
              </a:solidFill>
              <a:latin typeface="Sitka Heading Semibold" pitchFamily="2" charset="0"/>
            </a:endParaRPr>
          </a:p>
          <a:p>
            <a:pPr>
              <a:lnSpc>
                <a:spcPts val="7038"/>
              </a:lnSpc>
            </a:pPr>
            <a:r>
              <a:rPr lang="en-US" sz="3400" spc="170" dirty="0">
                <a:solidFill>
                  <a:srgbClr val="FFFFFF"/>
                </a:solidFill>
                <a:latin typeface="Sitka Heading Semibold" pitchFamily="2" charset="0"/>
              </a:rPr>
              <a:t>20522183</a:t>
            </a:r>
          </a:p>
          <a:p>
            <a:pPr>
              <a:lnSpc>
                <a:spcPts val="7038"/>
              </a:lnSpc>
            </a:pPr>
            <a:r>
              <a:rPr lang="en-US" sz="3400" spc="170" dirty="0" err="1">
                <a:solidFill>
                  <a:srgbClr val="FFFFFF"/>
                </a:solidFill>
                <a:latin typeface="Sitka Heading Semibold" pitchFamily="2" charset="0"/>
              </a:rPr>
              <a:t>Viết</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báo</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cáo</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tìm</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và</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nghiên</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cứu</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tài</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liệu</a:t>
            </a:r>
            <a:r>
              <a:rPr lang="en-US" sz="3400" spc="170" dirty="0">
                <a:solidFill>
                  <a:srgbClr val="FFFFFF"/>
                </a:solidFill>
                <a:latin typeface="Sitka Heading Semibold" pitchFamily="2" charset="0"/>
              </a:rPr>
              <a:t>   </a:t>
            </a:r>
          </a:p>
        </p:txBody>
      </p:sp>
      <p:grpSp>
        <p:nvGrpSpPr>
          <p:cNvPr id="11" name="Group 11"/>
          <p:cNvGrpSpPr/>
          <p:nvPr/>
        </p:nvGrpSpPr>
        <p:grpSpPr>
          <a:xfrm rot="-10800000">
            <a:off x="6608730" y="2948438"/>
            <a:ext cx="5586148" cy="5426841"/>
            <a:chOff x="0" y="0"/>
            <a:chExt cx="3099777" cy="3011377"/>
          </a:xfrm>
        </p:grpSpPr>
        <p:sp>
          <p:nvSpPr>
            <p:cNvPr id="12" name="Freeform 12"/>
            <p:cNvSpPr/>
            <p:nvPr/>
          </p:nvSpPr>
          <p:spPr>
            <a:xfrm>
              <a:off x="10160" y="16510"/>
              <a:ext cx="3076917" cy="2983437"/>
            </a:xfrm>
            <a:custGeom>
              <a:avLst/>
              <a:gdLst/>
              <a:ahLst/>
              <a:cxnLst/>
              <a:rect l="l" t="t" r="r" b="b"/>
              <a:pathLst>
                <a:path w="3076917" h="2983437">
                  <a:moveTo>
                    <a:pt x="3076917" y="2983437"/>
                  </a:moveTo>
                  <a:lnTo>
                    <a:pt x="0" y="2975817"/>
                  </a:lnTo>
                  <a:lnTo>
                    <a:pt x="0" y="1047961"/>
                  </a:lnTo>
                  <a:lnTo>
                    <a:pt x="17780" y="19050"/>
                  </a:lnTo>
                  <a:lnTo>
                    <a:pt x="1532224" y="0"/>
                  </a:lnTo>
                  <a:lnTo>
                    <a:pt x="3057867" y="5080"/>
                  </a:lnTo>
                  <a:close/>
                </a:path>
              </a:pathLst>
            </a:custGeom>
            <a:solidFill>
              <a:srgbClr val="BEB5AA"/>
            </a:solidFill>
          </p:spPr>
          <p:txBody>
            <a:bodyPr/>
            <a:lstStyle/>
            <a:p>
              <a:endParaRPr lang="en-US"/>
            </a:p>
          </p:txBody>
        </p:sp>
        <p:sp>
          <p:nvSpPr>
            <p:cNvPr id="13" name="Freeform 13"/>
            <p:cNvSpPr/>
            <p:nvPr/>
          </p:nvSpPr>
          <p:spPr>
            <a:xfrm>
              <a:off x="-3810" y="0"/>
              <a:ext cx="3106127" cy="3010107"/>
            </a:xfrm>
            <a:custGeom>
              <a:avLst/>
              <a:gdLst/>
              <a:ahLst/>
              <a:cxnLst/>
              <a:rect l="l" t="t" r="r" b="b"/>
              <a:pathLst>
                <a:path w="3106127" h="3010107">
                  <a:moveTo>
                    <a:pt x="3071837" y="21590"/>
                  </a:moveTo>
                  <a:cubicBezTo>
                    <a:pt x="3073107" y="34290"/>
                    <a:pt x="3073107" y="44450"/>
                    <a:pt x="3074377" y="54610"/>
                  </a:cubicBezTo>
                  <a:cubicBezTo>
                    <a:pt x="3076917" y="108966"/>
                    <a:pt x="3078187" y="173590"/>
                    <a:pt x="3080727" y="235905"/>
                  </a:cubicBezTo>
                  <a:cubicBezTo>
                    <a:pt x="3080727" y="325917"/>
                    <a:pt x="3093427" y="2100755"/>
                    <a:pt x="3099777" y="2190766"/>
                  </a:cubicBezTo>
                  <a:cubicBezTo>
                    <a:pt x="3106127" y="2326937"/>
                    <a:pt x="3102317" y="2465415"/>
                    <a:pt x="3102317" y="2601586"/>
                  </a:cubicBezTo>
                  <a:cubicBezTo>
                    <a:pt x="3102317" y="2721601"/>
                    <a:pt x="3103587" y="2832384"/>
                    <a:pt x="3104857" y="2949147"/>
                  </a:cubicBezTo>
                  <a:cubicBezTo>
                    <a:pt x="3104857" y="2970737"/>
                    <a:pt x="3104857" y="2984707"/>
                    <a:pt x="3104857" y="3008837"/>
                  </a:cubicBezTo>
                  <a:cubicBezTo>
                    <a:pt x="3081997" y="3008837"/>
                    <a:pt x="3061677" y="3010107"/>
                    <a:pt x="3036843" y="3008837"/>
                  </a:cubicBezTo>
                  <a:cubicBezTo>
                    <a:pt x="2882556" y="3003757"/>
                    <a:pt x="2725896" y="3010107"/>
                    <a:pt x="2571609" y="3005027"/>
                  </a:cubicBezTo>
                  <a:cubicBezTo>
                    <a:pt x="2479037" y="3001217"/>
                    <a:pt x="2388838" y="3003757"/>
                    <a:pt x="2296266" y="3001217"/>
                  </a:cubicBezTo>
                  <a:cubicBezTo>
                    <a:pt x="2253541" y="2999947"/>
                    <a:pt x="2210815" y="2998677"/>
                    <a:pt x="2168089" y="2997407"/>
                  </a:cubicBezTo>
                  <a:cubicBezTo>
                    <a:pt x="2141979" y="2997407"/>
                    <a:pt x="2118243" y="2998677"/>
                    <a:pt x="2092133" y="2998677"/>
                  </a:cubicBezTo>
                  <a:cubicBezTo>
                    <a:pt x="2025671" y="2997407"/>
                    <a:pt x="1842900" y="2998677"/>
                    <a:pt x="1776438" y="2997407"/>
                  </a:cubicBezTo>
                  <a:cubicBezTo>
                    <a:pt x="1728965" y="2996137"/>
                    <a:pt x="779507" y="3005027"/>
                    <a:pt x="732034" y="3003757"/>
                  </a:cubicBezTo>
                  <a:cubicBezTo>
                    <a:pt x="720166" y="3003757"/>
                    <a:pt x="705924" y="3005027"/>
                    <a:pt x="694056" y="3005027"/>
                  </a:cubicBezTo>
                  <a:cubicBezTo>
                    <a:pt x="665572" y="3005027"/>
                    <a:pt x="639462" y="3006297"/>
                    <a:pt x="610978" y="3006297"/>
                  </a:cubicBezTo>
                  <a:cubicBezTo>
                    <a:pt x="539769" y="3006297"/>
                    <a:pt x="470933" y="3005027"/>
                    <a:pt x="399724" y="3003757"/>
                  </a:cubicBezTo>
                  <a:cubicBezTo>
                    <a:pt x="356998" y="3002487"/>
                    <a:pt x="314273" y="3001217"/>
                    <a:pt x="273921" y="2999947"/>
                  </a:cubicBezTo>
                  <a:cubicBezTo>
                    <a:pt x="197964" y="2998677"/>
                    <a:pt x="122007" y="2997407"/>
                    <a:pt x="48260" y="2997407"/>
                  </a:cubicBezTo>
                  <a:cubicBezTo>
                    <a:pt x="38100" y="2997407"/>
                    <a:pt x="29210" y="2997407"/>
                    <a:pt x="19050" y="2996137"/>
                  </a:cubicBezTo>
                  <a:cubicBezTo>
                    <a:pt x="10160" y="2994867"/>
                    <a:pt x="5080" y="2988517"/>
                    <a:pt x="7620" y="2979627"/>
                  </a:cubicBezTo>
                  <a:cubicBezTo>
                    <a:pt x="16510" y="2947784"/>
                    <a:pt x="12700" y="2890084"/>
                    <a:pt x="11430" y="2830076"/>
                  </a:cubicBezTo>
                  <a:cubicBezTo>
                    <a:pt x="10160" y="2707754"/>
                    <a:pt x="6350" y="2587739"/>
                    <a:pt x="7620" y="2465415"/>
                  </a:cubicBezTo>
                  <a:cubicBezTo>
                    <a:pt x="5080" y="2313089"/>
                    <a:pt x="0" y="427468"/>
                    <a:pt x="7620" y="272833"/>
                  </a:cubicBezTo>
                  <a:cubicBezTo>
                    <a:pt x="8890" y="242829"/>
                    <a:pt x="7620" y="210518"/>
                    <a:pt x="8890" y="180514"/>
                  </a:cubicBezTo>
                  <a:cubicBezTo>
                    <a:pt x="10160" y="132046"/>
                    <a:pt x="12700" y="78963"/>
                    <a:pt x="13970" y="44450"/>
                  </a:cubicBezTo>
                  <a:cubicBezTo>
                    <a:pt x="13970" y="41910"/>
                    <a:pt x="15240" y="39370"/>
                    <a:pt x="16510" y="38100"/>
                  </a:cubicBezTo>
                  <a:cubicBezTo>
                    <a:pt x="38100" y="35560"/>
                    <a:pt x="62666" y="30480"/>
                    <a:pt x="100645" y="29210"/>
                  </a:cubicBezTo>
                  <a:cubicBezTo>
                    <a:pt x="164733" y="25400"/>
                    <a:pt x="228822" y="22860"/>
                    <a:pt x="295284" y="20320"/>
                  </a:cubicBezTo>
                  <a:cubicBezTo>
                    <a:pt x="340383" y="17780"/>
                    <a:pt x="385482" y="16510"/>
                    <a:pt x="428208" y="13970"/>
                  </a:cubicBezTo>
                  <a:cubicBezTo>
                    <a:pt x="470933" y="11430"/>
                    <a:pt x="516033" y="8890"/>
                    <a:pt x="558758" y="8890"/>
                  </a:cubicBezTo>
                  <a:cubicBezTo>
                    <a:pt x="606231" y="7620"/>
                    <a:pt x="653704" y="10160"/>
                    <a:pt x="701177" y="8890"/>
                  </a:cubicBezTo>
                  <a:cubicBezTo>
                    <a:pt x="760518" y="8890"/>
                    <a:pt x="1835779" y="6350"/>
                    <a:pt x="1895120" y="5080"/>
                  </a:cubicBezTo>
                  <a:cubicBezTo>
                    <a:pt x="1952088" y="3810"/>
                    <a:pt x="2009055" y="2540"/>
                    <a:pt x="2068396" y="2540"/>
                  </a:cubicBezTo>
                  <a:cubicBezTo>
                    <a:pt x="2165716" y="1270"/>
                    <a:pt x="2260662" y="0"/>
                    <a:pt x="2357981" y="0"/>
                  </a:cubicBezTo>
                  <a:cubicBezTo>
                    <a:pt x="2398333" y="0"/>
                    <a:pt x="2441059" y="2540"/>
                    <a:pt x="2481411" y="2540"/>
                  </a:cubicBezTo>
                  <a:cubicBezTo>
                    <a:pt x="2592972" y="3810"/>
                    <a:pt x="2706907" y="5080"/>
                    <a:pt x="2818468" y="7620"/>
                  </a:cubicBezTo>
                  <a:cubicBezTo>
                    <a:pt x="2877809" y="8890"/>
                    <a:pt x="2937150" y="12700"/>
                    <a:pt x="2996491" y="16510"/>
                  </a:cubicBezTo>
                  <a:cubicBezTo>
                    <a:pt x="3010733" y="16510"/>
                    <a:pt x="3024975" y="16510"/>
                    <a:pt x="3036843" y="16510"/>
                  </a:cubicBezTo>
                  <a:cubicBezTo>
                    <a:pt x="3052787" y="17780"/>
                    <a:pt x="3061677" y="20320"/>
                    <a:pt x="3071837" y="21590"/>
                  </a:cubicBezTo>
                  <a:close/>
                  <a:moveTo>
                    <a:pt x="3081997" y="2992327"/>
                  </a:moveTo>
                  <a:cubicBezTo>
                    <a:pt x="3083267" y="2975817"/>
                    <a:pt x="3084537" y="2963117"/>
                    <a:pt x="3084537" y="2950417"/>
                  </a:cubicBezTo>
                  <a:cubicBezTo>
                    <a:pt x="3083267" y="2820845"/>
                    <a:pt x="3081997" y="2698522"/>
                    <a:pt x="3081997" y="2566967"/>
                  </a:cubicBezTo>
                  <a:cubicBezTo>
                    <a:pt x="3081997" y="2506959"/>
                    <a:pt x="3084537" y="2446952"/>
                    <a:pt x="3083267" y="2386944"/>
                  </a:cubicBezTo>
                  <a:cubicBezTo>
                    <a:pt x="3083267" y="2331553"/>
                    <a:pt x="3081997" y="2273853"/>
                    <a:pt x="3080727" y="2218461"/>
                  </a:cubicBezTo>
                  <a:cubicBezTo>
                    <a:pt x="3075647" y="2133066"/>
                    <a:pt x="3064217" y="365152"/>
                    <a:pt x="3064217" y="279757"/>
                  </a:cubicBezTo>
                  <a:cubicBezTo>
                    <a:pt x="3061677" y="208210"/>
                    <a:pt x="3059137" y="134354"/>
                    <a:pt x="3056597" y="63500"/>
                  </a:cubicBezTo>
                  <a:cubicBezTo>
                    <a:pt x="3055327" y="44450"/>
                    <a:pt x="3054057" y="43180"/>
                    <a:pt x="3029722" y="41910"/>
                  </a:cubicBezTo>
                  <a:cubicBezTo>
                    <a:pt x="3022602" y="41910"/>
                    <a:pt x="3017854" y="41910"/>
                    <a:pt x="3010733" y="40640"/>
                  </a:cubicBezTo>
                  <a:cubicBezTo>
                    <a:pt x="2951392" y="36830"/>
                    <a:pt x="2889677" y="31750"/>
                    <a:pt x="2830336" y="30480"/>
                  </a:cubicBezTo>
                  <a:cubicBezTo>
                    <a:pt x="2685544" y="26670"/>
                    <a:pt x="2538378" y="25400"/>
                    <a:pt x="2393586" y="22860"/>
                  </a:cubicBezTo>
                  <a:cubicBezTo>
                    <a:pt x="2372223" y="22860"/>
                    <a:pt x="2348486" y="22860"/>
                    <a:pt x="2327124" y="22860"/>
                  </a:cubicBezTo>
                  <a:cubicBezTo>
                    <a:pt x="2291519" y="22860"/>
                    <a:pt x="2255914" y="22860"/>
                    <a:pt x="2222683" y="22860"/>
                  </a:cubicBezTo>
                  <a:cubicBezTo>
                    <a:pt x="2146727" y="22860"/>
                    <a:pt x="2070770" y="22860"/>
                    <a:pt x="1997187" y="24130"/>
                  </a:cubicBezTo>
                  <a:cubicBezTo>
                    <a:pt x="1933098" y="25400"/>
                    <a:pt x="853090" y="29210"/>
                    <a:pt x="789002" y="29210"/>
                  </a:cubicBezTo>
                  <a:cubicBezTo>
                    <a:pt x="684561" y="29210"/>
                    <a:pt x="580121" y="26670"/>
                    <a:pt x="475681" y="33020"/>
                  </a:cubicBezTo>
                  <a:cubicBezTo>
                    <a:pt x="421087" y="36830"/>
                    <a:pt x="368867" y="36830"/>
                    <a:pt x="316646" y="38100"/>
                  </a:cubicBezTo>
                  <a:cubicBezTo>
                    <a:pt x="226448" y="41910"/>
                    <a:pt x="136249" y="45720"/>
                    <a:pt x="49530" y="50800"/>
                  </a:cubicBezTo>
                  <a:cubicBezTo>
                    <a:pt x="36830" y="50800"/>
                    <a:pt x="34290" y="53340"/>
                    <a:pt x="33020" y="72039"/>
                  </a:cubicBezTo>
                  <a:cubicBezTo>
                    <a:pt x="31750" y="113582"/>
                    <a:pt x="31750" y="155126"/>
                    <a:pt x="30480" y="196670"/>
                  </a:cubicBezTo>
                  <a:cubicBezTo>
                    <a:pt x="29210" y="265909"/>
                    <a:pt x="26670" y="332841"/>
                    <a:pt x="25400" y="402080"/>
                  </a:cubicBezTo>
                  <a:cubicBezTo>
                    <a:pt x="20320" y="475935"/>
                    <a:pt x="26670" y="2280777"/>
                    <a:pt x="29210" y="2354632"/>
                  </a:cubicBezTo>
                  <a:cubicBezTo>
                    <a:pt x="29210" y="2433104"/>
                    <a:pt x="29210" y="2513883"/>
                    <a:pt x="30480" y="2592355"/>
                  </a:cubicBezTo>
                  <a:cubicBezTo>
                    <a:pt x="30480" y="2650054"/>
                    <a:pt x="33020" y="2707754"/>
                    <a:pt x="33020" y="2765453"/>
                  </a:cubicBezTo>
                  <a:cubicBezTo>
                    <a:pt x="33020" y="2827769"/>
                    <a:pt x="33020" y="2890084"/>
                    <a:pt x="31750" y="2950417"/>
                  </a:cubicBezTo>
                  <a:cubicBezTo>
                    <a:pt x="31750" y="2954227"/>
                    <a:pt x="31750" y="2956767"/>
                    <a:pt x="31750" y="2960577"/>
                  </a:cubicBezTo>
                  <a:cubicBezTo>
                    <a:pt x="31750" y="2970737"/>
                    <a:pt x="35560" y="2974547"/>
                    <a:pt x="44450" y="2974547"/>
                  </a:cubicBezTo>
                  <a:cubicBezTo>
                    <a:pt x="67414" y="2974547"/>
                    <a:pt x="100645" y="2975817"/>
                    <a:pt x="131502" y="2975817"/>
                  </a:cubicBezTo>
                  <a:cubicBezTo>
                    <a:pt x="176601" y="2975817"/>
                    <a:pt x="224074" y="2973277"/>
                    <a:pt x="269173" y="2975817"/>
                  </a:cubicBezTo>
                  <a:cubicBezTo>
                    <a:pt x="342756" y="2979627"/>
                    <a:pt x="416339" y="2982167"/>
                    <a:pt x="489922" y="2980897"/>
                  </a:cubicBezTo>
                  <a:cubicBezTo>
                    <a:pt x="537395" y="2979627"/>
                    <a:pt x="582495" y="2982167"/>
                    <a:pt x="629968" y="2982167"/>
                  </a:cubicBezTo>
                  <a:cubicBezTo>
                    <a:pt x="698803" y="2982167"/>
                    <a:pt x="767639" y="2980897"/>
                    <a:pt x="836475" y="2982167"/>
                  </a:cubicBezTo>
                  <a:cubicBezTo>
                    <a:pt x="938541" y="2983437"/>
                    <a:pt x="2058902" y="2973277"/>
                    <a:pt x="2163342" y="2975817"/>
                  </a:cubicBezTo>
                  <a:cubicBezTo>
                    <a:pt x="2208441" y="2977087"/>
                    <a:pt x="2253541" y="2978357"/>
                    <a:pt x="2296266" y="2978357"/>
                  </a:cubicBezTo>
                  <a:cubicBezTo>
                    <a:pt x="2374596" y="2980897"/>
                    <a:pt x="2450553" y="2977087"/>
                    <a:pt x="2528883" y="2980897"/>
                  </a:cubicBezTo>
                  <a:cubicBezTo>
                    <a:pt x="2592972" y="2983437"/>
                    <a:pt x="2657060" y="2983437"/>
                    <a:pt x="2721149" y="2985977"/>
                  </a:cubicBezTo>
                  <a:cubicBezTo>
                    <a:pt x="2816094" y="2989787"/>
                    <a:pt x="2911040" y="2992327"/>
                    <a:pt x="3005986" y="2993597"/>
                  </a:cubicBezTo>
                  <a:cubicBezTo>
                    <a:pt x="3041591" y="2993597"/>
                    <a:pt x="3061677" y="2992327"/>
                    <a:pt x="3081997" y="2992327"/>
                  </a:cubicBezTo>
                  <a:close/>
                </a:path>
              </a:pathLst>
            </a:custGeom>
            <a:solidFill>
              <a:srgbClr val="5B4C35"/>
            </a:solidFill>
          </p:spPr>
          <p:txBody>
            <a:bodyPr/>
            <a:lstStyle/>
            <a:p>
              <a:endParaRPr lang="en-US"/>
            </a:p>
          </p:txBody>
        </p:sp>
      </p:grpSp>
      <p:sp>
        <p:nvSpPr>
          <p:cNvPr id="14" name="TextBox 14"/>
          <p:cNvSpPr txBox="1"/>
          <p:nvPr/>
        </p:nvSpPr>
        <p:spPr>
          <a:xfrm>
            <a:off x="7400880" y="3553215"/>
            <a:ext cx="5550750" cy="3453381"/>
          </a:xfrm>
          <a:prstGeom prst="rect">
            <a:avLst/>
          </a:prstGeom>
        </p:spPr>
        <p:txBody>
          <a:bodyPr lIns="0" tIns="0" rIns="0" bIns="0" rtlCol="0" anchor="t">
            <a:spAutoFit/>
          </a:bodyPr>
          <a:lstStyle/>
          <a:p>
            <a:pPr>
              <a:lnSpc>
                <a:spcPts val="7038"/>
              </a:lnSpc>
            </a:pPr>
            <a:r>
              <a:rPr lang="en-US" sz="3400" spc="170" dirty="0" err="1">
                <a:solidFill>
                  <a:srgbClr val="FFFFFF"/>
                </a:solidFill>
                <a:latin typeface="Sitka Heading Semibold" pitchFamily="2" charset="0"/>
              </a:rPr>
              <a:t>Đinh</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Thị</a:t>
            </a:r>
            <a:r>
              <a:rPr lang="en-US" sz="3400" spc="170" dirty="0">
                <a:solidFill>
                  <a:srgbClr val="FFFFFF"/>
                </a:solidFill>
                <a:latin typeface="Sitka Heading Semibold" pitchFamily="2" charset="0"/>
              </a:rPr>
              <a:t> Tú </a:t>
            </a:r>
            <a:r>
              <a:rPr lang="en-US" sz="3400" spc="170" dirty="0" err="1">
                <a:solidFill>
                  <a:srgbClr val="FFFFFF"/>
                </a:solidFill>
                <a:latin typeface="Sitka Heading Semibold" pitchFamily="2" charset="0"/>
              </a:rPr>
              <a:t>Uyên</a:t>
            </a:r>
            <a:r>
              <a:rPr lang="en-US" sz="3400" spc="170" dirty="0">
                <a:solidFill>
                  <a:srgbClr val="FFFFFF"/>
                </a:solidFill>
                <a:latin typeface="Sitka Heading Semibold" pitchFamily="2" charset="0"/>
              </a:rPr>
              <a:t> </a:t>
            </a:r>
          </a:p>
          <a:p>
            <a:pPr>
              <a:lnSpc>
                <a:spcPts val="7038"/>
              </a:lnSpc>
            </a:pPr>
            <a:r>
              <a:rPr lang="en-US" sz="3400" spc="170" dirty="0">
                <a:solidFill>
                  <a:srgbClr val="FFFFFF"/>
                </a:solidFill>
                <a:latin typeface="Sitka Heading Semibold" pitchFamily="2" charset="0"/>
              </a:rPr>
              <a:t>20522139</a:t>
            </a:r>
          </a:p>
          <a:p>
            <a:pPr>
              <a:lnSpc>
                <a:spcPts val="7038"/>
              </a:lnSpc>
            </a:pPr>
            <a:r>
              <a:rPr lang="en-US" sz="3400" spc="170" dirty="0" err="1">
                <a:solidFill>
                  <a:srgbClr val="FFFFFF"/>
                </a:solidFill>
                <a:latin typeface="Sitka Heading Semibold" pitchFamily="2" charset="0"/>
              </a:rPr>
              <a:t>Triển</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khai</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lên</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odoo</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và</a:t>
            </a:r>
            <a:r>
              <a:rPr lang="en-US" sz="3400" spc="170" dirty="0">
                <a:solidFill>
                  <a:srgbClr val="FFFFFF"/>
                </a:solidFill>
                <a:latin typeface="Sitka Heading Semibold" pitchFamily="2" charset="0"/>
              </a:rPr>
              <a:t> quay clip demo </a:t>
            </a:r>
          </a:p>
        </p:txBody>
      </p:sp>
      <p:grpSp>
        <p:nvGrpSpPr>
          <p:cNvPr id="15" name="Group 15"/>
          <p:cNvGrpSpPr/>
          <p:nvPr/>
        </p:nvGrpSpPr>
        <p:grpSpPr>
          <a:xfrm rot="-10800000">
            <a:off x="12432371" y="2948438"/>
            <a:ext cx="5530872" cy="5426841"/>
            <a:chOff x="0" y="0"/>
            <a:chExt cx="3069104" cy="3011377"/>
          </a:xfrm>
        </p:grpSpPr>
        <p:sp>
          <p:nvSpPr>
            <p:cNvPr id="16" name="Freeform 16"/>
            <p:cNvSpPr/>
            <p:nvPr/>
          </p:nvSpPr>
          <p:spPr>
            <a:xfrm>
              <a:off x="10160" y="16510"/>
              <a:ext cx="3046244" cy="2983437"/>
            </a:xfrm>
            <a:custGeom>
              <a:avLst/>
              <a:gdLst/>
              <a:ahLst/>
              <a:cxnLst/>
              <a:rect l="l" t="t" r="r" b="b"/>
              <a:pathLst>
                <a:path w="3046244" h="2983437">
                  <a:moveTo>
                    <a:pt x="3046244" y="2983437"/>
                  </a:moveTo>
                  <a:lnTo>
                    <a:pt x="0" y="2975817"/>
                  </a:lnTo>
                  <a:lnTo>
                    <a:pt x="0" y="1047961"/>
                  </a:lnTo>
                  <a:lnTo>
                    <a:pt x="17780" y="19050"/>
                  </a:lnTo>
                  <a:lnTo>
                    <a:pt x="1516928" y="0"/>
                  </a:lnTo>
                  <a:lnTo>
                    <a:pt x="3027194" y="5080"/>
                  </a:lnTo>
                  <a:close/>
                </a:path>
              </a:pathLst>
            </a:custGeom>
            <a:solidFill>
              <a:srgbClr val="BEB5AA"/>
            </a:solidFill>
          </p:spPr>
          <p:txBody>
            <a:bodyPr/>
            <a:lstStyle/>
            <a:p>
              <a:endParaRPr lang="en-US"/>
            </a:p>
          </p:txBody>
        </p:sp>
        <p:sp>
          <p:nvSpPr>
            <p:cNvPr id="17" name="Freeform 17"/>
            <p:cNvSpPr/>
            <p:nvPr/>
          </p:nvSpPr>
          <p:spPr>
            <a:xfrm>
              <a:off x="-3810" y="0"/>
              <a:ext cx="3075454" cy="3010107"/>
            </a:xfrm>
            <a:custGeom>
              <a:avLst/>
              <a:gdLst/>
              <a:ahLst/>
              <a:cxnLst/>
              <a:rect l="l" t="t" r="r" b="b"/>
              <a:pathLst>
                <a:path w="3075454" h="3010107">
                  <a:moveTo>
                    <a:pt x="3041164" y="21590"/>
                  </a:moveTo>
                  <a:cubicBezTo>
                    <a:pt x="3042434" y="34290"/>
                    <a:pt x="3042434" y="44450"/>
                    <a:pt x="3043704" y="54610"/>
                  </a:cubicBezTo>
                  <a:cubicBezTo>
                    <a:pt x="3046244" y="108966"/>
                    <a:pt x="3047514" y="173590"/>
                    <a:pt x="3050054" y="235905"/>
                  </a:cubicBezTo>
                  <a:cubicBezTo>
                    <a:pt x="3050054" y="325917"/>
                    <a:pt x="3062754" y="2100755"/>
                    <a:pt x="3069104" y="2190766"/>
                  </a:cubicBezTo>
                  <a:cubicBezTo>
                    <a:pt x="3075454" y="2326937"/>
                    <a:pt x="3071644" y="2465415"/>
                    <a:pt x="3071644" y="2601586"/>
                  </a:cubicBezTo>
                  <a:cubicBezTo>
                    <a:pt x="3071644" y="2721601"/>
                    <a:pt x="3072914" y="2832384"/>
                    <a:pt x="3074184" y="2949147"/>
                  </a:cubicBezTo>
                  <a:cubicBezTo>
                    <a:pt x="3074184" y="2970737"/>
                    <a:pt x="3074184" y="2984707"/>
                    <a:pt x="3074184" y="3008837"/>
                  </a:cubicBezTo>
                  <a:cubicBezTo>
                    <a:pt x="3051324" y="3008837"/>
                    <a:pt x="3031004" y="3010107"/>
                    <a:pt x="3006270" y="3008837"/>
                  </a:cubicBezTo>
                  <a:cubicBezTo>
                    <a:pt x="2853564" y="3003757"/>
                    <a:pt x="2698509" y="3010107"/>
                    <a:pt x="2545803" y="3005027"/>
                  </a:cubicBezTo>
                  <a:cubicBezTo>
                    <a:pt x="2454180" y="3001217"/>
                    <a:pt x="2364906" y="3003757"/>
                    <a:pt x="2273282" y="3001217"/>
                  </a:cubicBezTo>
                  <a:cubicBezTo>
                    <a:pt x="2230995" y="2999947"/>
                    <a:pt x="2188707" y="2998677"/>
                    <a:pt x="2146419" y="2997407"/>
                  </a:cubicBezTo>
                  <a:cubicBezTo>
                    <a:pt x="2120577" y="2997407"/>
                    <a:pt x="2097083" y="2998677"/>
                    <a:pt x="2071241" y="2998677"/>
                  </a:cubicBezTo>
                  <a:cubicBezTo>
                    <a:pt x="2005460" y="2997407"/>
                    <a:pt x="1824562" y="2998677"/>
                    <a:pt x="1758781" y="2997407"/>
                  </a:cubicBezTo>
                  <a:cubicBezTo>
                    <a:pt x="1711795" y="2996137"/>
                    <a:pt x="772067" y="3005027"/>
                    <a:pt x="725081" y="3003757"/>
                  </a:cubicBezTo>
                  <a:cubicBezTo>
                    <a:pt x="713334" y="3003757"/>
                    <a:pt x="699238" y="3005027"/>
                    <a:pt x="687492" y="3005027"/>
                  </a:cubicBezTo>
                  <a:cubicBezTo>
                    <a:pt x="659300" y="3005027"/>
                    <a:pt x="633457" y="3006297"/>
                    <a:pt x="605266" y="3006297"/>
                  </a:cubicBezTo>
                  <a:cubicBezTo>
                    <a:pt x="534786" y="3006297"/>
                    <a:pt x="466656" y="3005027"/>
                    <a:pt x="396176" y="3003757"/>
                  </a:cubicBezTo>
                  <a:cubicBezTo>
                    <a:pt x="353888" y="3002487"/>
                    <a:pt x="311601" y="3001217"/>
                    <a:pt x="271662" y="2999947"/>
                  </a:cubicBezTo>
                  <a:cubicBezTo>
                    <a:pt x="196484" y="2998677"/>
                    <a:pt x="121306" y="2997407"/>
                    <a:pt x="48260" y="2997407"/>
                  </a:cubicBezTo>
                  <a:cubicBezTo>
                    <a:pt x="38100" y="2997407"/>
                    <a:pt x="29210" y="2997407"/>
                    <a:pt x="19050" y="2996137"/>
                  </a:cubicBezTo>
                  <a:cubicBezTo>
                    <a:pt x="10160" y="2994867"/>
                    <a:pt x="5080" y="2988517"/>
                    <a:pt x="7620" y="2979627"/>
                  </a:cubicBezTo>
                  <a:cubicBezTo>
                    <a:pt x="16510" y="2947784"/>
                    <a:pt x="12700" y="2890084"/>
                    <a:pt x="11430" y="2830076"/>
                  </a:cubicBezTo>
                  <a:cubicBezTo>
                    <a:pt x="10160" y="2707754"/>
                    <a:pt x="6350" y="2587739"/>
                    <a:pt x="7620" y="2465415"/>
                  </a:cubicBezTo>
                  <a:cubicBezTo>
                    <a:pt x="5080" y="2313089"/>
                    <a:pt x="0" y="427468"/>
                    <a:pt x="7620" y="272833"/>
                  </a:cubicBezTo>
                  <a:cubicBezTo>
                    <a:pt x="8890" y="242829"/>
                    <a:pt x="7620" y="210518"/>
                    <a:pt x="8890" y="180514"/>
                  </a:cubicBezTo>
                  <a:cubicBezTo>
                    <a:pt x="10160" y="132046"/>
                    <a:pt x="12700" y="78963"/>
                    <a:pt x="13970" y="44450"/>
                  </a:cubicBezTo>
                  <a:cubicBezTo>
                    <a:pt x="13970" y="41910"/>
                    <a:pt x="15240" y="39370"/>
                    <a:pt x="16510" y="38100"/>
                  </a:cubicBezTo>
                  <a:cubicBezTo>
                    <a:pt x="38100" y="35560"/>
                    <a:pt x="62573" y="30480"/>
                    <a:pt x="100162" y="29210"/>
                  </a:cubicBezTo>
                  <a:cubicBezTo>
                    <a:pt x="163594" y="25400"/>
                    <a:pt x="227025" y="22860"/>
                    <a:pt x="292806" y="20320"/>
                  </a:cubicBezTo>
                  <a:cubicBezTo>
                    <a:pt x="337443" y="17780"/>
                    <a:pt x="382080" y="16510"/>
                    <a:pt x="424368" y="13970"/>
                  </a:cubicBezTo>
                  <a:cubicBezTo>
                    <a:pt x="466656" y="11430"/>
                    <a:pt x="511293" y="8890"/>
                    <a:pt x="553581" y="8890"/>
                  </a:cubicBezTo>
                  <a:cubicBezTo>
                    <a:pt x="600567" y="7620"/>
                    <a:pt x="647553" y="10160"/>
                    <a:pt x="694540" y="8890"/>
                  </a:cubicBezTo>
                  <a:cubicBezTo>
                    <a:pt x="753273" y="8890"/>
                    <a:pt x="1817514" y="6350"/>
                    <a:pt x="1876247" y="5080"/>
                  </a:cubicBezTo>
                  <a:cubicBezTo>
                    <a:pt x="1932631" y="3810"/>
                    <a:pt x="1989015" y="2540"/>
                    <a:pt x="2047748" y="2540"/>
                  </a:cubicBezTo>
                  <a:cubicBezTo>
                    <a:pt x="2144070" y="1270"/>
                    <a:pt x="2238043" y="0"/>
                    <a:pt x="2334365" y="0"/>
                  </a:cubicBezTo>
                  <a:cubicBezTo>
                    <a:pt x="2374303" y="0"/>
                    <a:pt x="2416591" y="2540"/>
                    <a:pt x="2456529" y="2540"/>
                  </a:cubicBezTo>
                  <a:cubicBezTo>
                    <a:pt x="2566947" y="3810"/>
                    <a:pt x="2679715" y="5080"/>
                    <a:pt x="2790133" y="7620"/>
                  </a:cubicBezTo>
                  <a:cubicBezTo>
                    <a:pt x="2848866" y="8890"/>
                    <a:pt x="2907599" y="12700"/>
                    <a:pt x="2966331" y="16510"/>
                  </a:cubicBezTo>
                  <a:cubicBezTo>
                    <a:pt x="2980428" y="16510"/>
                    <a:pt x="2994523" y="16510"/>
                    <a:pt x="3006270" y="16510"/>
                  </a:cubicBezTo>
                  <a:cubicBezTo>
                    <a:pt x="3022114" y="17780"/>
                    <a:pt x="3031004" y="20320"/>
                    <a:pt x="3041164" y="21590"/>
                  </a:cubicBezTo>
                  <a:close/>
                  <a:moveTo>
                    <a:pt x="3051324" y="2992327"/>
                  </a:moveTo>
                  <a:cubicBezTo>
                    <a:pt x="3052594" y="2975817"/>
                    <a:pt x="3053864" y="2963117"/>
                    <a:pt x="3053864" y="2950417"/>
                  </a:cubicBezTo>
                  <a:cubicBezTo>
                    <a:pt x="3052594" y="2820845"/>
                    <a:pt x="3051324" y="2698522"/>
                    <a:pt x="3051324" y="2566967"/>
                  </a:cubicBezTo>
                  <a:cubicBezTo>
                    <a:pt x="3051324" y="2506959"/>
                    <a:pt x="3053864" y="2446952"/>
                    <a:pt x="3052594" y="2386944"/>
                  </a:cubicBezTo>
                  <a:cubicBezTo>
                    <a:pt x="3052594" y="2331553"/>
                    <a:pt x="3051324" y="2273853"/>
                    <a:pt x="3050054" y="2218461"/>
                  </a:cubicBezTo>
                  <a:cubicBezTo>
                    <a:pt x="3044974" y="2133066"/>
                    <a:pt x="3033544" y="365152"/>
                    <a:pt x="3033544" y="279757"/>
                  </a:cubicBezTo>
                  <a:cubicBezTo>
                    <a:pt x="3031004" y="208210"/>
                    <a:pt x="3028464" y="134354"/>
                    <a:pt x="3025924" y="63500"/>
                  </a:cubicBezTo>
                  <a:cubicBezTo>
                    <a:pt x="3024654" y="44450"/>
                    <a:pt x="3023384" y="43180"/>
                    <a:pt x="2999222" y="41910"/>
                  </a:cubicBezTo>
                  <a:cubicBezTo>
                    <a:pt x="2992174" y="41910"/>
                    <a:pt x="2987476" y="41910"/>
                    <a:pt x="2980428" y="40640"/>
                  </a:cubicBezTo>
                  <a:cubicBezTo>
                    <a:pt x="2921695" y="36830"/>
                    <a:pt x="2860612" y="31750"/>
                    <a:pt x="2801879" y="30480"/>
                  </a:cubicBezTo>
                  <a:cubicBezTo>
                    <a:pt x="2658571" y="26670"/>
                    <a:pt x="2512913" y="25400"/>
                    <a:pt x="2369605" y="22860"/>
                  </a:cubicBezTo>
                  <a:cubicBezTo>
                    <a:pt x="2348461" y="22860"/>
                    <a:pt x="2324968" y="22860"/>
                    <a:pt x="2303824" y="22860"/>
                  </a:cubicBezTo>
                  <a:cubicBezTo>
                    <a:pt x="2268584" y="22860"/>
                    <a:pt x="2233344" y="22860"/>
                    <a:pt x="2200454" y="22860"/>
                  </a:cubicBezTo>
                  <a:cubicBezTo>
                    <a:pt x="2125275" y="22860"/>
                    <a:pt x="2050097" y="22860"/>
                    <a:pt x="1977268" y="24130"/>
                  </a:cubicBezTo>
                  <a:cubicBezTo>
                    <a:pt x="1913836" y="25400"/>
                    <a:pt x="844896" y="29210"/>
                    <a:pt x="781465" y="29210"/>
                  </a:cubicBezTo>
                  <a:cubicBezTo>
                    <a:pt x="678095" y="29210"/>
                    <a:pt x="574724" y="26670"/>
                    <a:pt x="471354" y="33020"/>
                  </a:cubicBezTo>
                  <a:cubicBezTo>
                    <a:pt x="417320" y="36830"/>
                    <a:pt x="365635" y="36830"/>
                    <a:pt x="313950" y="38100"/>
                  </a:cubicBezTo>
                  <a:cubicBezTo>
                    <a:pt x="224676" y="41910"/>
                    <a:pt x="135402" y="45720"/>
                    <a:pt x="49530" y="50800"/>
                  </a:cubicBezTo>
                  <a:cubicBezTo>
                    <a:pt x="36830" y="50800"/>
                    <a:pt x="34290" y="53340"/>
                    <a:pt x="33020" y="72039"/>
                  </a:cubicBezTo>
                  <a:cubicBezTo>
                    <a:pt x="31750" y="113582"/>
                    <a:pt x="31750" y="155126"/>
                    <a:pt x="30480" y="196670"/>
                  </a:cubicBezTo>
                  <a:cubicBezTo>
                    <a:pt x="29210" y="265909"/>
                    <a:pt x="26670" y="332841"/>
                    <a:pt x="25400" y="402080"/>
                  </a:cubicBezTo>
                  <a:cubicBezTo>
                    <a:pt x="20320" y="475935"/>
                    <a:pt x="26670" y="2280777"/>
                    <a:pt x="29210" y="2354632"/>
                  </a:cubicBezTo>
                  <a:cubicBezTo>
                    <a:pt x="29210" y="2433104"/>
                    <a:pt x="29210" y="2513883"/>
                    <a:pt x="30480" y="2592355"/>
                  </a:cubicBezTo>
                  <a:cubicBezTo>
                    <a:pt x="30480" y="2650054"/>
                    <a:pt x="33020" y="2707754"/>
                    <a:pt x="33020" y="2765453"/>
                  </a:cubicBezTo>
                  <a:cubicBezTo>
                    <a:pt x="33020" y="2827769"/>
                    <a:pt x="33020" y="2890084"/>
                    <a:pt x="31750" y="2950417"/>
                  </a:cubicBezTo>
                  <a:cubicBezTo>
                    <a:pt x="31750" y="2954227"/>
                    <a:pt x="31750" y="2956767"/>
                    <a:pt x="31750" y="2960577"/>
                  </a:cubicBezTo>
                  <a:cubicBezTo>
                    <a:pt x="31750" y="2970737"/>
                    <a:pt x="35560" y="2974547"/>
                    <a:pt x="44450" y="2974547"/>
                  </a:cubicBezTo>
                  <a:cubicBezTo>
                    <a:pt x="67271" y="2974547"/>
                    <a:pt x="100162" y="2975817"/>
                    <a:pt x="130703" y="2975817"/>
                  </a:cubicBezTo>
                  <a:cubicBezTo>
                    <a:pt x="175340" y="2975817"/>
                    <a:pt x="222327" y="2973277"/>
                    <a:pt x="266964" y="2975817"/>
                  </a:cubicBezTo>
                  <a:cubicBezTo>
                    <a:pt x="339792" y="2979627"/>
                    <a:pt x="412621" y="2982167"/>
                    <a:pt x="485450" y="2980897"/>
                  </a:cubicBezTo>
                  <a:cubicBezTo>
                    <a:pt x="532437" y="2979627"/>
                    <a:pt x="577074" y="2982167"/>
                    <a:pt x="624060" y="2982167"/>
                  </a:cubicBezTo>
                  <a:cubicBezTo>
                    <a:pt x="692190" y="2982167"/>
                    <a:pt x="760321" y="2980897"/>
                    <a:pt x="828451" y="2982167"/>
                  </a:cubicBezTo>
                  <a:cubicBezTo>
                    <a:pt x="929472" y="2983437"/>
                    <a:pt x="2038350" y="2973277"/>
                    <a:pt x="2141721" y="2975817"/>
                  </a:cubicBezTo>
                  <a:cubicBezTo>
                    <a:pt x="2186358" y="2977087"/>
                    <a:pt x="2230995" y="2978357"/>
                    <a:pt x="2273282" y="2978357"/>
                  </a:cubicBezTo>
                  <a:cubicBezTo>
                    <a:pt x="2350810" y="2980897"/>
                    <a:pt x="2425988" y="2977087"/>
                    <a:pt x="2503516" y="2980897"/>
                  </a:cubicBezTo>
                  <a:cubicBezTo>
                    <a:pt x="2566947" y="2983437"/>
                    <a:pt x="2630379" y="2983437"/>
                    <a:pt x="2693811" y="2985977"/>
                  </a:cubicBezTo>
                  <a:cubicBezTo>
                    <a:pt x="2787783" y="2989787"/>
                    <a:pt x="2881756" y="2992327"/>
                    <a:pt x="2975729" y="2993597"/>
                  </a:cubicBezTo>
                  <a:cubicBezTo>
                    <a:pt x="3010969" y="2993597"/>
                    <a:pt x="3031004" y="2992327"/>
                    <a:pt x="3051324" y="2992327"/>
                  </a:cubicBezTo>
                  <a:close/>
                </a:path>
              </a:pathLst>
            </a:custGeom>
            <a:solidFill>
              <a:srgbClr val="5B4C35"/>
            </a:solidFill>
          </p:spPr>
          <p:txBody>
            <a:bodyPr/>
            <a:lstStyle/>
            <a:p>
              <a:endParaRPr lang="en-US"/>
            </a:p>
          </p:txBody>
        </p:sp>
      </p:grpSp>
      <p:sp>
        <p:nvSpPr>
          <p:cNvPr id="18" name="TextBox 18"/>
          <p:cNvSpPr txBox="1"/>
          <p:nvPr/>
        </p:nvSpPr>
        <p:spPr>
          <a:xfrm>
            <a:off x="12708596" y="3553215"/>
            <a:ext cx="5254647" cy="3453383"/>
          </a:xfrm>
          <a:prstGeom prst="rect">
            <a:avLst/>
          </a:prstGeom>
        </p:spPr>
        <p:txBody>
          <a:bodyPr lIns="0" tIns="0" rIns="0" bIns="0" rtlCol="0" anchor="t">
            <a:spAutoFit/>
          </a:bodyPr>
          <a:lstStyle/>
          <a:p>
            <a:pPr>
              <a:lnSpc>
                <a:spcPts val="7038"/>
              </a:lnSpc>
            </a:pPr>
            <a:r>
              <a:rPr lang="en-US" sz="3400" spc="170" dirty="0">
                <a:solidFill>
                  <a:srgbClr val="FFFFFF"/>
                </a:solidFill>
                <a:latin typeface="Sitka Heading Semibold" pitchFamily="2" charset="0"/>
              </a:rPr>
              <a:t>Nguyễn Trung Nguyên</a:t>
            </a:r>
          </a:p>
          <a:p>
            <a:pPr>
              <a:lnSpc>
                <a:spcPts val="7038"/>
              </a:lnSpc>
            </a:pPr>
            <a:r>
              <a:rPr lang="en-US" sz="3400" spc="170" dirty="0">
                <a:solidFill>
                  <a:srgbClr val="FFFFFF"/>
                </a:solidFill>
                <a:latin typeface="Sitka Heading Semibold" pitchFamily="2" charset="0"/>
              </a:rPr>
              <a:t>20521678 </a:t>
            </a:r>
          </a:p>
          <a:p>
            <a:pPr>
              <a:lnSpc>
                <a:spcPts val="7038"/>
              </a:lnSpc>
            </a:pPr>
            <a:r>
              <a:rPr lang="en-US" sz="3400" spc="170" dirty="0" err="1">
                <a:solidFill>
                  <a:srgbClr val="FFFFFF"/>
                </a:solidFill>
                <a:latin typeface="Sitka Heading Semibold" pitchFamily="2" charset="0"/>
              </a:rPr>
              <a:t>Làm</a:t>
            </a:r>
            <a:r>
              <a:rPr lang="en-US" sz="3400" spc="170" dirty="0">
                <a:solidFill>
                  <a:srgbClr val="FFFFFF"/>
                </a:solidFill>
                <a:latin typeface="Sitka Heading Semibold" pitchFamily="2" charset="0"/>
              </a:rPr>
              <a:t> slide, </a:t>
            </a:r>
            <a:r>
              <a:rPr lang="en-US" sz="3400" spc="170" dirty="0" err="1">
                <a:solidFill>
                  <a:srgbClr val="FFFFFF"/>
                </a:solidFill>
                <a:latin typeface="Sitka Heading Semibold" pitchFamily="2" charset="0"/>
              </a:rPr>
              <a:t>tìm</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và</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nghiên</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cứu</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tài</a:t>
            </a:r>
            <a:r>
              <a:rPr lang="en-US" sz="3400" spc="170" dirty="0">
                <a:solidFill>
                  <a:srgbClr val="FFFFFF"/>
                </a:solidFill>
                <a:latin typeface="Sitka Heading Semibold" pitchFamily="2" charset="0"/>
              </a:rPr>
              <a:t> </a:t>
            </a:r>
            <a:r>
              <a:rPr lang="en-US" sz="3400" spc="170" dirty="0" err="1">
                <a:solidFill>
                  <a:srgbClr val="FFFFFF"/>
                </a:solidFill>
                <a:latin typeface="Sitka Heading Semibold" pitchFamily="2" charset="0"/>
              </a:rPr>
              <a:t>liệu</a:t>
            </a:r>
            <a:endParaRPr lang="en-US" sz="3400" spc="170" dirty="0">
              <a:solidFill>
                <a:srgbClr val="FFFFFF"/>
              </a:solidFill>
              <a:latin typeface="Sitka Heading Semibold" pitchFamily="2"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61447" y="528002"/>
            <a:ext cx="13347768" cy="896620"/>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3.1 Giới thiệu về các modules sử dụng</a:t>
            </a:r>
          </a:p>
        </p:txBody>
      </p:sp>
      <p:sp>
        <p:nvSpPr>
          <p:cNvPr id="4" name="TextBox 4"/>
          <p:cNvSpPr txBox="1"/>
          <p:nvPr/>
        </p:nvSpPr>
        <p:spPr>
          <a:xfrm>
            <a:off x="2418361" y="2866183"/>
            <a:ext cx="5716092" cy="4951095"/>
          </a:xfrm>
          <a:prstGeom prst="rect">
            <a:avLst/>
          </a:prstGeom>
        </p:spPr>
        <p:txBody>
          <a:bodyPr lIns="0" tIns="0" rIns="0" bIns="0" rtlCol="0" anchor="t">
            <a:spAutoFit/>
          </a:bodyPr>
          <a:lstStyle/>
          <a:p>
            <a:pPr marL="712470" lvl="1" indent="-356235">
              <a:lnSpc>
                <a:spcPts val="6600"/>
              </a:lnSpc>
              <a:buFont typeface="Arial"/>
              <a:buChar char="•"/>
            </a:pPr>
            <a:r>
              <a:rPr lang="en-US" sz="3300" dirty="0">
                <a:solidFill>
                  <a:srgbClr val="000000"/>
                </a:solidFill>
                <a:latin typeface="Montserrat Bold"/>
              </a:rPr>
              <a:t>Sale Management</a:t>
            </a:r>
          </a:p>
          <a:p>
            <a:pPr marL="712470" lvl="1" indent="-356235">
              <a:lnSpc>
                <a:spcPts val="6600"/>
              </a:lnSpc>
              <a:buFont typeface="Arial"/>
              <a:buChar char="•"/>
            </a:pPr>
            <a:r>
              <a:rPr lang="en-US" sz="3300" dirty="0">
                <a:solidFill>
                  <a:srgbClr val="000000"/>
                </a:solidFill>
                <a:latin typeface="Montserrat Bold"/>
              </a:rPr>
              <a:t>CRM</a:t>
            </a:r>
          </a:p>
          <a:p>
            <a:pPr marL="712470" lvl="1" indent="-356235">
              <a:lnSpc>
                <a:spcPts val="6600"/>
              </a:lnSpc>
              <a:buFont typeface="Arial"/>
              <a:buChar char="•"/>
            </a:pPr>
            <a:r>
              <a:rPr lang="en-US" sz="3300" dirty="0">
                <a:solidFill>
                  <a:srgbClr val="000000"/>
                </a:solidFill>
                <a:latin typeface="Montserrat Bold"/>
              </a:rPr>
              <a:t>Purchase Management</a:t>
            </a:r>
          </a:p>
          <a:p>
            <a:pPr marL="712470" lvl="1" indent="-356235">
              <a:lnSpc>
                <a:spcPts val="6600"/>
              </a:lnSpc>
              <a:buFont typeface="Arial"/>
              <a:buChar char="•"/>
            </a:pPr>
            <a:r>
              <a:rPr lang="en-US" sz="3300" dirty="0">
                <a:solidFill>
                  <a:srgbClr val="000000"/>
                </a:solidFill>
                <a:latin typeface="Montserrat Bold"/>
              </a:rPr>
              <a:t>eCommerce</a:t>
            </a:r>
          </a:p>
          <a:p>
            <a:pPr marL="712470" lvl="1" indent="-356235">
              <a:lnSpc>
                <a:spcPts val="6600"/>
              </a:lnSpc>
              <a:buFont typeface="Arial"/>
              <a:buChar char="•"/>
            </a:pPr>
            <a:r>
              <a:rPr lang="en-US" sz="3300" dirty="0">
                <a:solidFill>
                  <a:srgbClr val="000000"/>
                </a:solidFill>
                <a:latin typeface="Montserrat Bold"/>
              </a:rPr>
              <a:t>Web Builder</a:t>
            </a:r>
          </a:p>
          <a:p>
            <a:pPr marL="712470" lvl="1" indent="-356235">
              <a:lnSpc>
                <a:spcPts val="6600"/>
              </a:lnSpc>
              <a:buFont typeface="Arial"/>
              <a:buChar char="•"/>
            </a:pPr>
            <a:r>
              <a:rPr lang="en-US" sz="3300" dirty="0">
                <a:solidFill>
                  <a:srgbClr val="000000"/>
                </a:solidFill>
                <a:latin typeface="Montserrat Bold"/>
              </a:rPr>
              <a:t> Point of Sales</a:t>
            </a:r>
          </a:p>
        </p:txBody>
      </p:sp>
      <p:sp>
        <p:nvSpPr>
          <p:cNvPr id="5" name="TextBox 5"/>
          <p:cNvSpPr txBox="1"/>
          <p:nvPr/>
        </p:nvSpPr>
        <p:spPr>
          <a:xfrm>
            <a:off x="9692118" y="2866183"/>
            <a:ext cx="6587828" cy="4951095"/>
          </a:xfrm>
          <a:prstGeom prst="rect">
            <a:avLst/>
          </a:prstGeom>
        </p:spPr>
        <p:txBody>
          <a:bodyPr lIns="0" tIns="0" rIns="0" bIns="0" rtlCol="0" anchor="t">
            <a:spAutoFit/>
          </a:bodyPr>
          <a:lstStyle/>
          <a:p>
            <a:pPr marL="712470" lvl="1" indent="-356235">
              <a:lnSpc>
                <a:spcPts val="6600"/>
              </a:lnSpc>
              <a:buFont typeface="Arial"/>
              <a:buChar char="•"/>
            </a:pPr>
            <a:r>
              <a:rPr lang="en-US" sz="3300" spc="165">
                <a:solidFill>
                  <a:srgbClr val="000000"/>
                </a:solidFill>
                <a:latin typeface="Montserrat Bold"/>
              </a:rPr>
              <a:t>Live Chat</a:t>
            </a:r>
          </a:p>
          <a:p>
            <a:pPr marL="712470" lvl="1" indent="-356235">
              <a:lnSpc>
                <a:spcPts val="6600"/>
              </a:lnSpc>
              <a:buFont typeface="Arial"/>
              <a:buChar char="•"/>
            </a:pPr>
            <a:r>
              <a:rPr lang="en-US" sz="3300" spc="165">
                <a:solidFill>
                  <a:srgbClr val="000000"/>
                </a:solidFill>
                <a:latin typeface="Montserrat Bold"/>
              </a:rPr>
              <a:t>Marketing</a:t>
            </a:r>
          </a:p>
          <a:p>
            <a:pPr marL="712470" lvl="1" indent="-356235">
              <a:lnSpc>
                <a:spcPts val="6600"/>
              </a:lnSpc>
              <a:buFont typeface="Arial"/>
              <a:buChar char="•"/>
            </a:pPr>
            <a:r>
              <a:rPr lang="en-US" sz="3300" spc="165">
                <a:solidFill>
                  <a:srgbClr val="000000"/>
                </a:solidFill>
                <a:latin typeface="Montserrat Bold"/>
              </a:rPr>
              <a:t>Warehouse Management</a:t>
            </a:r>
          </a:p>
          <a:p>
            <a:pPr marL="712470" lvl="1" indent="-356235">
              <a:lnSpc>
                <a:spcPts val="6600"/>
              </a:lnSpc>
              <a:buFont typeface="Arial"/>
              <a:buChar char="•"/>
            </a:pPr>
            <a:r>
              <a:rPr lang="en-US" sz="3300" spc="165">
                <a:solidFill>
                  <a:srgbClr val="000000"/>
                </a:solidFill>
                <a:latin typeface="Montserrat Bold"/>
              </a:rPr>
              <a:t>Employee Management</a:t>
            </a:r>
          </a:p>
          <a:p>
            <a:pPr marL="712470" lvl="1" indent="-356235">
              <a:lnSpc>
                <a:spcPts val="6600"/>
              </a:lnSpc>
              <a:buFont typeface="Arial"/>
              <a:buChar char="•"/>
            </a:pPr>
            <a:r>
              <a:rPr lang="en-US" sz="3300" spc="165">
                <a:solidFill>
                  <a:srgbClr val="000000"/>
                </a:solidFill>
                <a:latin typeface="Montserrat Bold"/>
              </a:rPr>
              <a:t>Payroll</a:t>
            </a:r>
          </a:p>
          <a:p>
            <a:pPr marL="712470" lvl="1" indent="-356235">
              <a:lnSpc>
                <a:spcPts val="6600"/>
              </a:lnSpc>
              <a:buFont typeface="Arial"/>
              <a:buChar char="•"/>
            </a:pPr>
            <a:r>
              <a:rPr lang="en-US" sz="3300" spc="165">
                <a:solidFill>
                  <a:srgbClr val="000000"/>
                </a:solidFill>
                <a:latin typeface="Montserrat Bold"/>
              </a:rPr>
              <a:t>Online Events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TextBox 2"/>
          <p:cNvSpPr txBox="1"/>
          <p:nvPr/>
        </p:nvSpPr>
        <p:spPr>
          <a:xfrm>
            <a:off x="4517949" y="2273405"/>
            <a:ext cx="7577835" cy="476250"/>
          </a:xfrm>
          <a:prstGeom prst="rect">
            <a:avLst/>
          </a:prstGeom>
        </p:spPr>
        <p:txBody>
          <a:bodyPr lIns="0" tIns="0" rIns="0" bIns="0" rtlCol="0" anchor="t">
            <a:spAutoFit/>
          </a:bodyPr>
          <a:lstStyle/>
          <a:p>
            <a:pPr>
              <a:lnSpc>
                <a:spcPts val="3719"/>
              </a:lnSpc>
            </a:pPr>
            <a:endParaRPr/>
          </a:p>
        </p:txBody>
      </p:sp>
      <p:sp>
        <p:nvSpPr>
          <p:cNvPr id="3" name="AutoShape 3"/>
          <p:cNvSpPr/>
          <p:nvPr/>
        </p:nvSpPr>
        <p:spPr>
          <a:xfrm>
            <a:off x="-374828" y="-28024"/>
            <a:ext cx="5708280" cy="10792587"/>
          </a:xfrm>
          <a:prstGeom prst="rect">
            <a:avLst/>
          </a:prstGeom>
          <a:solidFill>
            <a:srgbClr val="BEA8A7">
              <a:alpha val="19608"/>
            </a:srgbClr>
          </a:solidFill>
        </p:spPr>
        <p:txBody>
          <a:bodyPr/>
          <a:lstStyle/>
          <a:p>
            <a:endParaRPr lang="en-US"/>
          </a:p>
        </p:txBody>
      </p:sp>
      <p:sp>
        <p:nvSpPr>
          <p:cNvPr id="4" name="TextBox 4"/>
          <p:cNvSpPr txBox="1"/>
          <p:nvPr/>
        </p:nvSpPr>
        <p:spPr>
          <a:xfrm>
            <a:off x="1259833" y="1485308"/>
            <a:ext cx="4195443" cy="7201663"/>
          </a:xfrm>
          <a:prstGeom prst="rect">
            <a:avLst/>
          </a:prstGeom>
        </p:spPr>
        <p:txBody>
          <a:bodyPr lIns="0" tIns="0" rIns="0" bIns="0" rtlCol="0" anchor="t">
            <a:spAutoFit/>
          </a:bodyPr>
          <a:lstStyle/>
          <a:p>
            <a:pPr algn="just">
              <a:lnSpc>
                <a:spcPts val="9638"/>
              </a:lnSpc>
            </a:pPr>
            <a:r>
              <a:rPr lang="en-US" sz="5099" spc="724">
                <a:solidFill>
                  <a:srgbClr val="302E2C"/>
                </a:solidFill>
                <a:latin typeface="Montserrat"/>
              </a:rPr>
              <a:t>TRIỂN KHAI </a:t>
            </a:r>
          </a:p>
          <a:p>
            <a:pPr algn="just">
              <a:lnSpc>
                <a:spcPts val="9638"/>
              </a:lnSpc>
            </a:pPr>
            <a:r>
              <a:rPr lang="en-US" sz="5099" spc="724">
                <a:solidFill>
                  <a:srgbClr val="302E2C"/>
                </a:solidFill>
                <a:latin typeface="Montserrat"/>
              </a:rPr>
              <a:t>CÁC MODULES TRÊN</a:t>
            </a:r>
          </a:p>
          <a:p>
            <a:pPr algn="just">
              <a:lnSpc>
                <a:spcPts val="9638"/>
              </a:lnSpc>
            </a:pPr>
            <a:r>
              <a:rPr lang="en-US" sz="5099" spc="724">
                <a:solidFill>
                  <a:srgbClr val="302E2C"/>
                </a:solidFill>
                <a:latin typeface="Montserrat"/>
              </a:rPr>
              <a:t>ODOO</a:t>
            </a:r>
          </a:p>
        </p:txBody>
      </p:sp>
      <p:grpSp>
        <p:nvGrpSpPr>
          <p:cNvPr id="5" name="Group 5"/>
          <p:cNvGrpSpPr/>
          <p:nvPr/>
        </p:nvGrpSpPr>
        <p:grpSpPr>
          <a:xfrm rot="-10800000">
            <a:off x="4077148" y="7775381"/>
            <a:ext cx="881602" cy="911590"/>
            <a:chOff x="0" y="0"/>
            <a:chExt cx="628022" cy="649385"/>
          </a:xfrm>
        </p:grpSpPr>
        <p:sp>
          <p:nvSpPr>
            <p:cNvPr id="6" name="Freeform 6"/>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grpSp>
        <p:nvGrpSpPr>
          <p:cNvPr id="7" name="Group 7"/>
          <p:cNvGrpSpPr/>
          <p:nvPr/>
        </p:nvGrpSpPr>
        <p:grpSpPr>
          <a:xfrm>
            <a:off x="378231" y="1371340"/>
            <a:ext cx="881602" cy="911590"/>
            <a:chOff x="0" y="0"/>
            <a:chExt cx="628022" cy="649385"/>
          </a:xfrm>
        </p:grpSpPr>
        <p:sp>
          <p:nvSpPr>
            <p:cNvPr id="8" name="Freeform 8"/>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sp>
        <p:nvSpPr>
          <p:cNvPr id="9" name="TextBox 9"/>
          <p:cNvSpPr txBox="1"/>
          <p:nvPr/>
        </p:nvSpPr>
        <p:spPr>
          <a:xfrm>
            <a:off x="9722826" y="3092616"/>
            <a:ext cx="3916974" cy="5252143"/>
          </a:xfrm>
          <a:prstGeom prst="rect">
            <a:avLst/>
          </a:prstGeom>
        </p:spPr>
        <p:txBody>
          <a:bodyPr wrap="square" lIns="0" tIns="0" rIns="0" bIns="0" rtlCol="0" anchor="t">
            <a:spAutoFit/>
          </a:bodyPr>
          <a:lstStyle/>
          <a:p>
            <a:pPr>
              <a:lnSpc>
                <a:spcPts val="15773"/>
              </a:lnSpc>
            </a:pPr>
            <a:r>
              <a:rPr lang="en-US" sz="6599" spc="422" dirty="0">
                <a:solidFill>
                  <a:srgbClr val="302E2C"/>
                </a:solidFill>
                <a:latin typeface="Montserrat"/>
                <a:hlinkClick r:id="rId2"/>
              </a:rPr>
              <a:t>DEMO</a:t>
            </a:r>
            <a:endParaRPr lang="en-US" sz="6599" spc="422" dirty="0">
              <a:solidFill>
                <a:srgbClr val="302E2C"/>
              </a:solidFill>
              <a:latin typeface="Montserrat"/>
            </a:endParaRPr>
          </a:p>
          <a:p>
            <a:pPr>
              <a:lnSpc>
                <a:spcPts val="15773"/>
              </a:lnSpc>
            </a:pPr>
            <a:r>
              <a:rPr lang="en-US" sz="6599" spc="422" dirty="0">
                <a:solidFill>
                  <a:srgbClr val="302E2C"/>
                </a:solidFill>
                <a:latin typeface="Montserrat"/>
              </a:rPr>
              <a:t> </a:t>
            </a:r>
          </a:p>
          <a:p>
            <a:pPr>
              <a:lnSpc>
                <a:spcPts val="10276"/>
              </a:lnSpc>
            </a:pPr>
            <a:endParaRPr lang="en-US" sz="6599" spc="422" dirty="0">
              <a:solidFill>
                <a:srgbClr val="302E2C"/>
              </a:solidFill>
              <a:latin typeface="Montserrat"/>
            </a:endParaRPr>
          </a:p>
        </p:txBody>
      </p:sp>
      <p:sp>
        <p:nvSpPr>
          <p:cNvPr id="11" name="TextBox 11"/>
          <p:cNvSpPr txBox="1"/>
          <p:nvPr/>
        </p:nvSpPr>
        <p:spPr>
          <a:xfrm>
            <a:off x="5867400" y="9182100"/>
            <a:ext cx="13135563" cy="563809"/>
          </a:xfrm>
          <a:prstGeom prst="rect">
            <a:avLst/>
          </a:prstGeom>
        </p:spPr>
        <p:txBody>
          <a:bodyPr lIns="0" tIns="0" rIns="0" bIns="0" rtlCol="0" anchor="t">
            <a:spAutoFit/>
          </a:bodyPr>
          <a:lstStyle/>
          <a:p>
            <a:pPr>
              <a:lnSpc>
                <a:spcPts val="4899"/>
              </a:lnSpc>
            </a:pPr>
            <a:r>
              <a:rPr lang="en-US" sz="2800" dirty="0">
                <a:solidFill>
                  <a:srgbClr val="302E2C"/>
                </a:solidFill>
                <a:latin typeface="Noto Serif Display Black Italics"/>
              </a:rPr>
              <a:t>Link  demo  : https://www.youtube.com/@uyeninhthitu/playlists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TextBox 2"/>
          <p:cNvSpPr txBox="1"/>
          <p:nvPr/>
        </p:nvSpPr>
        <p:spPr>
          <a:xfrm>
            <a:off x="4517949" y="2273405"/>
            <a:ext cx="7577835" cy="476250"/>
          </a:xfrm>
          <a:prstGeom prst="rect">
            <a:avLst/>
          </a:prstGeom>
        </p:spPr>
        <p:txBody>
          <a:bodyPr lIns="0" tIns="0" rIns="0" bIns="0" rtlCol="0" anchor="t">
            <a:spAutoFit/>
          </a:bodyPr>
          <a:lstStyle/>
          <a:p>
            <a:pPr>
              <a:lnSpc>
                <a:spcPts val="3719"/>
              </a:lnSpc>
            </a:pPr>
            <a:endParaRPr/>
          </a:p>
        </p:txBody>
      </p:sp>
      <p:sp>
        <p:nvSpPr>
          <p:cNvPr id="3" name="AutoShape 3"/>
          <p:cNvSpPr/>
          <p:nvPr/>
        </p:nvSpPr>
        <p:spPr>
          <a:xfrm>
            <a:off x="-374828" y="-28024"/>
            <a:ext cx="5708280" cy="10792587"/>
          </a:xfrm>
          <a:prstGeom prst="rect">
            <a:avLst/>
          </a:prstGeom>
          <a:solidFill>
            <a:srgbClr val="BEA8A7">
              <a:alpha val="19608"/>
            </a:srgbClr>
          </a:solidFill>
        </p:spPr>
        <p:txBody>
          <a:bodyPr/>
          <a:lstStyle/>
          <a:p>
            <a:endParaRPr lang="en-US"/>
          </a:p>
        </p:txBody>
      </p:sp>
      <p:sp>
        <p:nvSpPr>
          <p:cNvPr id="4" name="TextBox 4"/>
          <p:cNvSpPr txBox="1"/>
          <p:nvPr/>
        </p:nvSpPr>
        <p:spPr>
          <a:xfrm>
            <a:off x="1507165" y="3814381"/>
            <a:ext cx="4195443" cy="2324863"/>
          </a:xfrm>
          <a:prstGeom prst="rect">
            <a:avLst/>
          </a:prstGeom>
        </p:spPr>
        <p:txBody>
          <a:bodyPr lIns="0" tIns="0" rIns="0" bIns="0" rtlCol="0" anchor="t">
            <a:spAutoFit/>
          </a:bodyPr>
          <a:lstStyle/>
          <a:p>
            <a:pPr algn="just">
              <a:lnSpc>
                <a:spcPts val="9638"/>
              </a:lnSpc>
            </a:pPr>
            <a:r>
              <a:rPr lang="en-US" sz="5099" spc="724">
                <a:solidFill>
                  <a:srgbClr val="302E2C"/>
                </a:solidFill>
                <a:latin typeface="Montserrat"/>
              </a:rPr>
              <a:t>TỔNG </a:t>
            </a:r>
          </a:p>
          <a:p>
            <a:pPr algn="just">
              <a:lnSpc>
                <a:spcPts val="9638"/>
              </a:lnSpc>
            </a:pPr>
            <a:r>
              <a:rPr lang="en-US" sz="5099" spc="724">
                <a:solidFill>
                  <a:srgbClr val="302E2C"/>
                </a:solidFill>
                <a:latin typeface="Montserrat"/>
              </a:rPr>
              <a:t>KẾT</a:t>
            </a:r>
          </a:p>
        </p:txBody>
      </p:sp>
      <p:grpSp>
        <p:nvGrpSpPr>
          <p:cNvPr id="5" name="Group 5"/>
          <p:cNvGrpSpPr/>
          <p:nvPr/>
        </p:nvGrpSpPr>
        <p:grpSpPr>
          <a:xfrm rot="-10800000">
            <a:off x="3636347" y="6139244"/>
            <a:ext cx="881602" cy="911590"/>
            <a:chOff x="0" y="0"/>
            <a:chExt cx="628022" cy="649385"/>
          </a:xfrm>
        </p:grpSpPr>
        <p:sp>
          <p:nvSpPr>
            <p:cNvPr id="6" name="Freeform 6"/>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grpSp>
        <p:nvGrpSpPr>
          <p:cNvPr id="7" name="Group 7"/>
          <p:cNvGrpSpPr/>
          <p:nvPr/>
        </p:nvGrpSpPr>
        <p:grpSpPr>
          <a:xfrm>
            <a:off x="587899" y="2516293"/>
            <a:ext cx="881602" cy="911590"/>
            <a:chOff x="0" y="0"/>
            <a:chExt cx="628022" cy="649385"/>
          </a:xfrm>
        </p:grpSpPr>
        <p:sp>
          <p:nvSpPr>
            <p:cNvPr id="8" name="Freeform 8"/>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sp>
        <p:nvSpPr>
          <p:cNvPr id="9" name="TextBox 9"/>
          <p:cNvSpPr txBox="1"/>
          <p:nvPr/>
        </p:nvSpPr>
        <p:spPr>
          <a:xfrm>
            <a:off x="6834636" y="1797155"/>
            <a:ext cx="11125450" cy="5055620"/>
          </a:xfrm>
          <a:prstGeom prst="rect">
            <a:avLst/>
          </a:prstGeom>
        </p:spPr>
        <p:txBody>
          <a:bodyPr lIns="0" tIns="0" rIns="0" bIns="0" rtlCol="0" anchor="t">
            <a:spAutoFit/>
          </a:bodyPr>
          <a:lstStyle/>
          <a:p>
            <a:pPr marL="928365" lvl="1" indent="-464182">
              <a:lnSpc>
                <a:spcPts val="10276"/>
              </a:lnSpc>
              <a:buFont typeface="Arial"/>
              <a:buChar char="•"/>
            </a:pPr>
            <a:r>
              <a:rPr lang="en-US" sz="4299" spc="275">
                <a:solidFill>
                  <a:srgbClr val="302E2C"/>
                </a:solidFill>
                <a:latin typeface="Montserrat"/>
              </a:rPr>
              <a:t>Môi trường và phát triển và triển khai hệ thống</a:t>
            </a:r>
          </a:p>
          <a:p>
            <a:pPr marL="928365" lvl="1" indent="-464182">
              <a:lnSpc>
                <a:spcPts val="10276"/>
              </a:lnSpc>
              <a:buFont typeface="Arial"/>
              <a:buChar char="•"/>
            </a:pPr>
            <a:r>
              <a:rPr lang="en-US" sz="4299" spc="275">
                <a:solidFill>
                  <a:srgbClr val="302E2C"/>
                </a:solidFill>
                <a:latin typeface="Montserrat"/>
              </a:rPr>
              <a:t>Kết quả đạt được và hạn chế</a:t>
            </a:r>
          </a:p>
          <a:p>
            <a:pPr marL="928365" lvl="1" indent="-464182">
              <a:lnSpc>
                <a:spcPts val="10276"/>
              </a:lnSpc>
              <a:buFont typeface="Arial"/>
              <a:buChar char="•"/>
            </a:pPr>
            <a:r>
              <a:rPr lang="en-US" sz="4299" spc="275">
                <a:solidFill>
                  <a:srgbClr val="302E2C"/>
                </a:solidFill>
                <a:latin typeface="Montserrat"/>
              </a:rPr>
              <a:t>Hướng phát triển</a:t>
            </a:r>
          </a:p>
        </p:txBody>
      </p:sp>
      <p:sp>
        <p:nvSpPr>
          <p:cNvPr id="10" name="AutoShape 10"/>
          <p:cNvSpPr/>
          <p:nvPr/>
        </p:nvSpPr>
        <p:spPr>
          <a:xfrm>
            <a:off x="14986330" y="8231176"/>
            <a:ext cx="5389303" cy="5076459"/>
          </a:xfrm>
          <a:prstGeom prst="rect">
            <a:avLst/>
          </a:prstGeom>
          <a:solidFill>
            <a:srgbClr val="BEA8A7">
              <a:alpha val="19608"/>
            </a:srgbClr>
          </a:solidFill>
        </p:spPr>
        <p:txBody>
          <a:bodyPr/>
          <a:lstStyle/>
          <a:p>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634046" y="523654"/>
            <a:ext cx="17653954" cy="1820545"/>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5.1 Môi trường và phát triển và triển khai hệ thống</a:t>
            </a:r>
          </a:p>
          <a:p>
            <a:pPr algn="ctr">
              <a:lnSpc>
                <a:spcPts val="7279"/>
              </a:lnSpc>
            </a:pPr>
            <a:endParaRPr lang="en-US" sz="5199">
              <a:solidFill>
                <a:srgbClr val="000000"/>
              </a:solidFill>
              <a:latin typeface="DejaVu Serif"/>
            </a:endParaRPr>
          </a:p>
        </p:txBody>
      </p:sp>
      <p:sp>
        <p:nvSpPr>
          <p:cNvPr id="4" name="TextBox 4"/>
          <p:cNvSpPr txBox="1"/>
          <p:nvPr/>
        </p:nvSpPr>
        <p:spPr>
          <a:xfrm>
            <a:off x="1469530" y="2542894"/>
            <a:ext cx="15348940" cy="6018085"/>
          </a:xfrm>
          <a:prstGeom prst="rect">
            <a:avLst/>
          </a:prstGeom>
        </p:spPr>
        <p:txBody>
          <a:bodyPr lIns="0" tIns="0" rIns="0" bIns="0" rtlCol="0" anchor="t">
            <a:spAutoFit/>
          </a:bodyPr>
          <a:lstStyle/>
          <a:p>
            <a:pPr algn="just">
              <a:lnSpc>
                <a:spcPts val="6072"/>
              </a:lnSpc>
            </a:pPr>
            <a:r>
              <a:rPr lang="en-US" sz="3300">
                <a:solidFill>
                  <a:srgbClr val="000000"/>
                </a:solidFill>
                <a:latin typeface="Montserrat"/>
              </a:rPr>
              <a:t>Môi trường phát triển</a:t>
            </a:r>
          </a:p>
          <a:p>
            <a:pPr marL="712470" lvl="1" indent="-356235" algn="just">
              <a:lnSpc>
                <a:spcPts val="6072"/>
              </a:lnSpc>
              <a:buFont typeface="Arial"/>
              <a:buChar char="•"/>
            </a:pPr>
            <a:r>
              <a:rPr lang="en-US" sz="3300">
                <a:solidFill>
                  <a:srgbClr val="000000"/>
                </a:solidFill>
                <a:latin typeface="Montserrat"/>
              </a:rPr>
              <a:t>Hệ điều hành: Micorsoft Windows 7,10.</a:t>
            </a:r>
          </a:p>
          <a:p>
            <a:pPr marL="712470" lvl="1" indent="-356235" algn="just">
              <a:lnSpc>
                <a:spcPts val="6072"/>
              </a:lnSpc>
              <a:buFont typeface="Arial"/>
              <a:buChar char="•"/>
            </a:pPr>
            <a:r>
              <a:rPr lang="en-US" sz="3300">
                <a:solidFill>
                  <a:srgbClr val="000000"/>
                </a:solidFill>
                <a:latin typeface="Montserrat"/>
              </a:rPr>
              <a:t>Hệ quản trị cơ sở dữ liệu: PostgreSQL.</a:t>
            </a:r>
          </a:p>
          <a:p>
            <a:pPr marL="712470" lvl="1" indent="-356235" algn="just">
              <a:lnSpc>
                <a:spcPts val="6072"/>
              </a:lnSpc>
              <a:buFont typeface="Arial"/>
              <a:buChar char="•"/>
            </a:pPr>
            <a:r>
              <a:rPr lang="en-US" sz="3300">
                <a:solidFill>
                  <a:srgbClr val="000000"/>
                </a:solidFill>
                <a:latin typeface="Montserrat"/>
              </a:rPr>
              <a:t>Công cụ xây dựng website: Odoo 8.0.</a:t>
            </a:r>
          </a:p>
          <a:p>
            <a:pPr algn="just">
              <a:lnSpc>
                <a:spcPts val="6072"/>
              </a:lnSpc>
            </a:pPr>
            <a:r>
              <a:rPr lang="en-US" sz="3300">
                <a:solidFill>
                  <a:srgbClr val="000000"/>
                </a:solidFill>
                <a:latin typeface="Montserrat"/>
              </a:rPr>
              <a:t>Môi trường triển khai ứng dụng</a:t>
            </a:r>
          </a:p>
          <a:p>
            <a:pPr marL="712470" lvl="1" indent="-356235" algn="just">
              <a:lnSpc>
                <a:spcPts val="6072"/>
              </a:lnSpc>
              <a:buFont typeface="Arial"/>
              <a:buChar char="•"/>
            </a:pPr>
            <a:r>
              <a:rPr lang="en-US" sz="3300">
                <a:solidFill>
                  <a:srgbClr val="000000"/>
                </a:solidFill>
                <a:latin typeface="Montserrat"/>
              </a:rPr>
              <a:t>Hệ điều hành: Microsoft Window 7 trở đi.</a:t>
            </a:r>
          </a:p>
          <a:p>
            <a:pPr marL="712470" lvl="1" indent="-356235" algn="just">
              <a:lnSpc>
                <a:spcPts val="6072"/>
              </a:lnSpc>
              <a:buFont typeface="Arial"/>
              <a:buChar char="•"/>
            </a:pPr>
            <a:r>
              <a:rPr lang="en-US" sz="3300">
                <a:solidFill>
                  <a:srgbClr val="000000"/>
                </a:solidFill>
                <a:latin typeface="Montserrat"/>
              </a:rPr>
              <a:t>Cần cài đặt: Odoo 8 có sử dụng hệ quản trị PostgreSQL.</a:t>
            </a:r>
          </a:p>
          <a:p>
            <a:pPr algn="just">
              <a:lnSpc>
                <a:spcPts val="5775"/>
              </a:lnSpc>
            </a:pPr>
            <a:endParaRPr lang="en-US" sz="3300">
              <a:solidFill>
                <a:srgbClr val="000000"/>
              </a:solidFill>
              <a:latin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515849" y="523654"/>
            <a:ext cx="17653954" cy="1820545"/>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5.2 Kết quả đạt được và hạn chế</a:t>
            </a:r>
          </a:p>
          <a:p>
            <a:pPr algn="ctr">
              <a:lnSpc>
                <a:spcPts val="7279"/>
              </a:lnSpc>
            </a:pPr>
            <a:endParaRPr lang="en-US" sz="5199">
              <a:solidFill>
                <a:srgbClr val="000000"/>
              </a:solidFill>
              <a:latin typeface="DejaVu Serif"/>
            </a:endParaRPr>
          </a:p>
        </p:txBody>
      </p:sp>
      <p:sp>
        <p:nvSpPr>
          <p:cNvPr id="4" name="TextBox 4"/>
          <p:cNvSpPr txBox="1"/>
          <p:nvPr/>
        </p:nvSpPr>
        <p:spPr>
          <a:xfrm>
            <a:off x="1028700" y="2571469"/>
            <a:ext cx="16425486" cy="7188327"/>
          </a:xfrm>
          <a:prstGeom prst="rect">
            <a:avLst/>
          </a:prstGeom>
        </p:spPr>
        <p:txBody>
          <a:bodyPr lIns="0" tIns="0" rIns="0" bIns="0" rtlCol="0" anchor="t">
            <a:spAutoFit/>
          </a:bodyPr>
          <a:lstStyle/>
          <a:p>
            <a:pPr algn="just">
              <a:lnSpc>
                <a:spcPts val="5709"/>
              </a:lnSpc>
            </a:pPr>
            <a:r>
              <a:rPr lang="en-US" sz="3300" u="sng">
                <a:solidFill>
                  <a:srgbClr val="000000"/>
                </a:solidFill>
                <a:latin typeface="Montserrat Bold"/>
              </a:rPr>
              <a:t>Kết quả</a:t>
            </a:r>
          </a:p>
          <a:p>
            <a:pPr algn="just">
              <a:lnSpc>
                <a:spcPts val="5709"/>
              </a:lnSpc>
            </a:pPr>
            <a:r>
              <a:rPr lang="en-US" sz="3300">
                <a:solidFill>
                  <a:srgbClr val="000000"/>
                </a:solidFill>
                <a:latin typeface="Montserrat"/>
              </a:rPr>
              <a:t>Xây dựng hệ thống thương mại điện tử trong việc bán hàng là một đề tài không mới nhưng còn nhiều hướng để phát triển và hướng đến, hiện tại vẫn còn nhiều cửa hàng nhỏ lẻ vẫn quản lý bằng sổ sách cá nhân cho nên nhóm vẫn quyết định làm nhưng phát triển mở rộng hơn về việc sử dụng ERP để quản trị tổng thể toàn bộ cửa hàng về mặt thương mại điện tử cho việc kinh doanh bán các sản phẩm hữu cơ. </a:t>
            </a:r>
          </a:p>
          <a:p>
            <a:pPr algn="just">
              <a:lnSpc>
                <a:spcPts val="5709"/>
              </a:lnSpc>
            </a:pPr>
            <a:endParaRPr lang="en-US" sz="3300">
              <a:solidFill>
                <a:srgbClr val="000000"/>
              </a:solidFill>
              <a:latin typeface="Montserrat"/>
            </a:endParaRPr>
          </a:p>
          <a:p>
            <a:pPr algn="just">
              <a:lnSpc>
                <a:spcPts val="5709"/>
              </a:lnSpc>
            </a:pPr>
            <a:endParaRPr lang="en-US" sz="3300">
              <a:solidFill>
                <a:srgbClr val="000000"/>
              </a:solidFill>
              <a:latin typeface="Montserrat"/>
            </a:endParaRPr>
          </a:p>
          <a:p>
            <a:pPr algn="just">
              <a:lnSpc>
                <a:spcPts val="5709"/>
              </a:lnSpc>
            </a:pPr>
            <a:endParaRPr lang="en-US" sz="3300">
              <a:solidFill>
                <a:srgbClr val="000000"/>
              </a:solidFill>
              <a:latin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515849" y="523654"/>
            <a:ext cx="17653954" cy="1820545"/>
          </a:xfrm>
          <a:prstGeom prst="rect">
            <a:avLst/>
          </a:prstGeom>
        </p:spPr>
        <p:txBody>
          <a:bodyPr lIns="0" tIns="0" rIns="0" bIns="0" rtlCol="0" anchor="t">
            <a:spAutoFit/>
          </a:bodyPr>
          <a:lstStyle/>
          <a:p>
            <a:pPr algn="ctr">
              <a:lnSpc>
                <a:spcPts val="7279"/>
              </a:lnSpc>
            </a:pPr>
            <a:r>
              <a:rPr lang="en-US" sz="5199" dirty="0">
                <a:solidFill>
                  <a:srgbClr val="000000"/>
                </a:solidFill>
                <a:latin typeface="DejaVu Serif"/>
              </a:rPr>
              <a:t>5.2 </a:t>
            </a:r>
            <a:r>
              <a:rPr lang="en-US" sz="5199" dirty="0" err="1">
                <a:solidFill>
                  <a:srgbClr val="000000"/>
                </a:solidFill>
                <a:latin typeface="DejaVu Serif"/>
              </a:rPr>
              <a:t>Kết</a:t>
            </a:r>
            <a:r>
              <a:rPr lang="en-US" sz="5199" dirty="0">
                <a:solidFill>
                  <a:srgbClr val="000000"/>
                </a:solidFill>
                <a:latin typeface="DejaVu Serif"/>
              </a:rPr>
              <a:t> </a:t>
            </a:r>
            <a:r>
              <a:rPr lang="en-US" sz="5199" dirty="0" err="1">
                <a:solidFill>
                  <a:srgbClr val="000000"/>
                </a:solidFill>
                <a:latin typeface="DejaVu Serif"/>
              </a:rPr>
              <a:t>quả</a:t>
            </a:r>
            <a:r>
              <a:rPr lang="en-US" sz="5199" dirty="0">
                <a:solidFill>
                  <a:srgbClr val="000000"/>
                </a:solidFill>
                <a:latin typeface="DejaVu Serif"/>
              </a:rPr>
              <a:t> </a:t>
            </a:r>
            <a:r>
              <a:rPr lang="en-US" sz="5199" dirty="0" err="1">
                <a:solidFill>
                  <a:srgbClr val="000000"/>
                </a:solidFill>
                <a:latin typeface="DejaVu Serif"/>
              </a:rPr>
              <a:t>đạt</a:t>
            </a:r>
            <a:r>
              <a:rPr lang="en-US" sz="5199" dirty="0">
                <a:solidFill>
                  <a:srgbClr val="000000"/>
                </a:solidFill>
                <a:latin typeface="DejaVu Serif"/>
              </a:rPr>
              <a:t> </a:t>
            </a:r>
            <a:r>
              <a:rPr lang="en-US" sz="5199" dirty="0" err="1">
                <a:solidFill>
                  <a:srgbClr val="000000"/>
                </a:solidFill>
                <a:latin typeface="DejaVu Serif"/>
              </a:rPr>
              <a:t>được</a:t>
            </a:r>
            <a:r>
              <a:rPr lang="en-US" sz="5199" dirty="0">
                <a:solidFill>
                  <a:srgbClr val="000000"/>
                </a:solidFill>
                <a:latin typeface="DejaVu Serif"/>
              </a:rPr>
              <a:t> </a:t>
            </a:r>
            <a:r>
              <a:rPr lang="en-US" sz="5199" dirty="0" err="1">
                <a:solidFill>
                  <a:srgbClr val="000000"/>
                </a:solidFill>
                <a:latin typeface="DejaVu Serif"/>
              </a:rPr>
              <a:t>và</a:t>
            </a:r>
            <a:r>
              <a:rPr lang="en-US" sz="5199" dirty="0">
                <a:solidFill>
                  <a:srgbClr val="000000"/>
                </a:solidFill>
                <a:latin typeface="DejaVu Serif"/>
              </a:rPr>
              <a:t> </a:t>
            </a:r>
            <a:r>
              <a:rPr lang="en-US" sz="5199" dirty="0" err="1">
                <a:solidFill>
                  <a:srgbClr val="000000"/>
                </a:solidFill>
                <a:latin typeface="DejaVu Serif"/>
              </a:rPr>
              <a:t>hạn</a:t>
            </a:r>
            <a:r>
              <a:rPr lang="en-US" sz="5199" dirty="0">
                <a:solidFill>
                  <a:srgbClr val="000000"/>
                </a:solidFill>
                <a:latin typeface="DejaVu Serif"/>
              </a:rPr>
              <a:t> </a:t>
            </a:r>
            <a:r>
              <a:rPr lang="en-US" sz="5199" dirty="0" err="1">
                <a:solidFill>
                  <a:srgbClr val="000000"/>
                </a:solidFill>
                <a:latin typeface="DejaVu Serif"/>
              </a:rPr>
              <a:t>chế</a:t>
            </a:r>
            <a:endParaRPr lang="en-US" sz="5199" dirty="0">
              <a:solidFill>
                <a:srgbClr val="000000"/>
              </a:solidFill>
              <a:latin typeface="DejaVu Serif"/>
            </a:endParaRPr>
          </a:p>
          <a:p>
            <a:pPr algn="ctr">
              <a:lnSpc>
                <a:spcPts val="7279"/>
              </a:lnSpc>
            </a:pPr>
            <a:endParaRPr lang="en-US" sz="5199" dirty="0">
              <a:solidFill>
                <a:srgbClr val="000000"/>
              </a:solidFill>
              <a:latin typeface="DejaVu Serif"/>
            </a:endParaRPr>
          </a:p>
        </p:txBody>
      </p:sp>
      <p:sp>
        <p:nvSpPr>
          <p:cNvPr id="4" name="TextBox 4"/>
          <p:cNvSpPr txBox="1"/>
          <p:nvPr/>
        </p:nvSpPr>
        <p:spPr>
          <a:xfrm>
            <a:off x="833814" y="2248949"/>
            <a:ext cx="16704591" cy="7403211"/>
          </a:xfrm>
          <a:prstGeom prst="rect">
            <a:avLst/>
          </a:prstGeom>
        </p:spPr>
        <p:txBody>
          <a:bodyPr lIns="0" tIns="0" rIns="0" bIns="0" rtlCol="0" anchor="t">
            <a:spAutoFit/>
          </a:bodyPr>
          <a:lstStyle/>
          <a:p>
            <a:pPr algn="just">
              <a:lnSpc>
                <a:spcPts val="4917"/>
              </a:lnSpc>
            </a:pPr>
            <a:r>
              <a:rPr lang="en-US" sz="3300" dirty="0" err="1">
                <a:solidFill>
                  <a:srgbClr val="000000"/>
                </a:solidFill>
                <a:latin typeface="Montserrat"/>
              </a:rPr>
              <a:t>Đề</a:t>
            </a:r>
            <a:r>
              <a:rPr lang="en-US" sz="3300" dirty="0">
                <a:solidFill>
                  <a:srgbClr val="000000"/>
                </a:solidFill>
                <a:latin typeface="Montserrat"/>
              </a:rPr>
              <a:t> </a:t>
            </a:r>
            <a:r>
              <a:rPr lang="en-US" sz="3300" dirty="0" err="1">
                <a:solidFill>
                  <a:srgbClr val="000000"/>
                </a:solidFill>
                <a:latin typeface="Montserrat"/>
              </a:rPr>
              <a:t>tài</a:t>
            </a:r>
            <a:r>
              <a:rPr lang="en-US" sz="3300" dirty="0">
                <a:solidFill>
                  <a:srgbClr val="000000"/>
                </a:solidFill>
                <a:latin typeface="Montserrat"/>
              </a:rPr>
              <a:t> </a:t>
            </a:r>
            <a:r>
              <a:rPr lang="en-US" sz="3300" dirty="0" err="1">
                <a:solidFill>
                  <a:srgbClr val="000000"/>
                </a:solidFill>
                <a:latin typeface="Montserrat"/>
              </a:rPr>
              <a:t>vẫn</a:t>
            </a:r>
            <a:r>
              <a:rPr lang="en-US" sz="3300" dirty="0">
                <a:solidFill>
                  <a:srgbClr val="000000"/>
                </a:solidFill>
                <a:latin typeface="Montserrat"/>
              </a:rPr>
              <a:t> </a:t>
            </a:r>
            <a:r>
              <a:rPr lang="en-US" sz="3300" dirty="0" err="1">
                <a:solidFill>
                  <a:srgbClr val="000000"/>
                </a:solidFill>
                <a:latin typeface="Montserrat"/>
              </a:rPr>
              <a:t>còn</a:t>
            </a:r>
            <a:r>
              <a:rPr lang="en-US" sz="3300" dirty="0">
                <a:solidFill>
                  <a:srgbClr val="000000"/>
                </a:solidFill>
                <a:latin typeface="Montserrat"/>
              </a:rPr>
              <a:t> </a:t>
            </a:r>
            <a:r>
              <a:rPr lang="en-US" sz="3300" dirty="0" err="1">
                <a:solidFill>
                  <a:srgbClr val="000000"/>
                </a:solidFill>
                <a:latin typeface="Montserrat"/>
              </a:rPr>
              <a:t>nhiều</a:t>
            </a:r>
            <a:r>
              <a:rPr lang="en-US" sz="3300" dirty="0">
                <a:solidFill>
                  <a:srgbClr val="000000"/>
                </a:solidFill>
                <a:latin typeface="Montserrat"/>
              </a:rPr>
              <a:t> </a:t>
            </a:r>
            <a:r>
              <a:rPr lang="en-US" sz="3300" dirty="0" err="1">
                <a:solidFill>
                  <a:srgbClr val="000000"/>
                </a:solidFill>
                <a:latin typeface="Montserrat"/>
              </a:rPr>
              <a:t>hướng</a:t>
            </a:r>
            <a:r>
              <a:rPr lang="en-US" sz="3300" dirty="0">
                <a:solidFill>
                  <a:srgbClr val="000000"/>
                </a:solidFill>
                <a:latin typeface="Montserrat"/>
              </a:rPr>
              <a:t> </a:t>
            </a:r>
            <a:r>
              <a:rPr lang="en-US" sz="3300" dirty="0" err="1">
                <a:solidFill>
                  <a:srgbClr val="000000"/>
                </a:solidFill>
                <a:latin typeface="Montserrat"/>
              </a:rPr>
              <a:t>phát</a:t>
            </a:r>
            <a:r>
              <a:rPr lang="en-US" sz="3300" dirty="0">
                <a:solidFill>
                  <a:srgbClr val="000000"/>
                </a:solidFill>
                <a:latin typeface="Montserrat"/>
              </a:rPr>
              <a:t> </a:t>
            </a:r>
            <a:r>
              <a:rPr lang="en-US" sz="3300" dirty="0" err="1">
                <a:solidFill>
                  <a:srgbClr val="000000"/>
                </a:solidFill>
                <a:latin typeface="Montserrat"/>
              </a:rPr>
              <a:t>triển</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mở</a:t>
            </a:r>
            <a:r>
              <a:rPr lang="en-US" sz="3300" dirty="0">
                <a:solidFill>
                  <a:srgbClr val="000000"/>
                </a:solidFill>
                <a:latin typeface="Montserrat"/>
              </a:rPr>
              <a:t> </a:t>
            </a:r>
            <a:r>
              <a:rPr lang="en-US" sz="3300" dirty="0" err="1">
                <a:solidFill>
                  <a:srgbClr val="000000"/>
                </a:solidFill>
                <a:latin typeface="Montserrat"/>
              </a:rPr>
              <a:t>rộng</a:t>
            </a:r>
            <a:r>
              <a:rPr lang="en-US" sz="3300" dirty="0">
                <a:solidFill>
                  <a:srgbClr val="000000"/>
                </a:solidFill>
                <a:latin typeface="Montserrat"/>
              </a:rPr>
              <a:t>, </a:t>
            </a:r>
            <a:r>
              <a:rPr lang="en-US" sz="3300" dirty="0" err="1">
                <a:solidFill>
                  <a:srgbClr val="000000"/>
                </a:solidFill>
                <a:latin typeface="Montserrat"/>
              </a:rPr>
              <a:t>đến</a:t>
            </a:r>
            <a:r>
              <a:rPr lang="en-US" sz="3300" dirty="0">
                <a:solidFill>
                  <a:srgbClr val="000000"/>
                </a:solidFill>
                <a:latin typeface="Montserrat"/>
              </a:rPr>
              <a:t> </a:t>
            </a:r>
            <a:r>
              <a:rPr lang="en-US" sz="3300" dirty="0" err="1">
                <a:solidFill>
                  <a:srgbClr val="000000"/>
                </a:solidFill>
                <a:latin typeface="Montserrat"/>
              </a:rPr>
              <a:t>thời</a:t>
            </a:r>
            <a:r>
              <a:rPr lang="en-US" sz="3300" dirty="0">
                <a:solidFill>
                  <a:srgbClr val="000000"/>
                </a:solidFill>
                <a:latin typeface="Montserrat"/>
              </a:rPr>
              <a:t> </a:t>
            </a:r>
            <a:r>
              <a:rPr lang="en-US" sz="3300" dirty="0" err="1">
                <a:solidFill>
                  <a:srgbClr val="000000"/>
                </a:solidFill>
                <a:latin typeface="Montserrat"/>
              </a:rPr>
              <a:t>điểm</a:t>
            </a:r>
            <a:r>
              <a:rPr lang="en-US" sz="3300" dirty="0">
                <a:solidFill>
                  <a:srgbClr val="000000"/>
                </a:solidFill>
                <a:latin typeface="Montserrat"/>
              </a:rPr>
              <a:t> </a:t>
            </a:r>
            <a:r>
              <a:rPr lang="en-US" sz="3300" dirty="0" err="1">
                <a:solidFill>
                  <a:srgbClr val="000000"/>
                </a:solidFill>
                <a:latin typeface="Montserrat"/>
              </a:rPr>
              <a:t>hiện</a:t>
            </a:r>
            <a:r>
              <a:rPr lang="en-US" sz="3300" dirty="0">
                <a:solidFill>
                  <a:srgbClr val="000000"/>
                </a:solidFill>
                <a:latin typeface="Montserrat"/>
              </a:rPr>
              <a:t> </a:t>
            </a:r>
            <a:r>
              <a:rPr lang="en-US" sz="3300" dirty="0" err="1">
                <a:solidFill>
                  <a:srgbClr val="000000"/>
                </a:solidFill>
                <a:latin typeface="Montserrat"/>
              </a:rPr>
              <a:t>tại</a:t>
            </a:r>
            <a:r>
              <a:rPr lang="en-US" sz="3300" dirty="0">
                <a:solidFill>
                  <a:srgbClr val="000000"/>
                </a:solidFill>
                <a:latin typeface="Montserrat"/>
              </a:rPr>
              <a:t>, </a:t>
            </a:r>
            <a:r>
              <a:rPr lang="en-US" sz="3300" dirty="0" err="1">
                <a:solidFill>
                  <a:srgbClr val="000000"/>
                </a:solidFill>
                <a:latin typeface="Montserrat"/>
              </a:rPr>
              <a:t>nhóm</a:t>
            </a:r>
            <a:r>
              <a:rPr lang="en-US" sz="3300" dirty="0">
                <a:solidFill>
                  <a:srgbClr val="000000"/>
                </a:solidFill>
                <a:latin typeface="Montserrat"/>
              </a:rPr>
              <a:t> </a:t>
            </a:r>
            <a:r>
              <a:rPr lang="en-US" sz="3300" dirty="0" err="1">
                <a:solidFill>
                  <a:srgbClr val="000000"/>
                </a:solidFill>
                <a:latin typeface="Montserrat"/>
              </a:rPr>
              <a:t>đã</a:t>
            </a:r>
            <a:r>
              <a:rPr lang="en-US" sz="3300" dirty="0">
                <a:solidFill>
                  <a:srgbClr val="000000"/>
                </a:solidFill>
                <a:latin typeface="Montserrat"/>
              </a:rPr>
              <a:t> </a:t>
            </a:r>
            <a:r>
              <a:rPr lang="en-US" sz="3300" dirty="0" err="1">
                <a:solidFill>
                  <a:srgbClr val="000000"/>
                </a:solidFill>
                <a:latin typeface="Montserrat"/>
              </a:rPr>
              <a:t>hoàn</a:t>
            </a:r>
            <a:r>
              <a:rPr lang="en-US" sz="3300" dirty="0">
                <a:solidFill>
                  <a:srgbClr val="000000"/>
                </a:solidFill>
                <a:latin typeface="Montserrat"/>
              </a:rPr>
              <a:t> </a:t>
            </a:r>
            <a:r>
              <a:rPr lang="en-US" sz="3300" dirty="0" err="1">
                <a:solidFill>
                  <a:srgbClr val="000000"/>
                </a:solidFill>
                <a:latin typeface="Montserrat"/>
              </a:rPr>
              <a:t>thành</a:t>
            </a:r>
            <a:r>
              <a:rPr lang="en-US" sz="3300" dirty="0">
                <a:solidFill>
                  <a:srgbClr val="000000"/>
                </a:solidFill>
                <a:latin typeface="Montserrat"/>
              </a:rPr>
              <a:t> </a:t>
            </a:r>
            <a:r>
              <a:rPr lang="en-US" sz="3300" dirty="0" err="1">
                <a:solidFill>
                  <a:srgbClr val="000000"/>
                </a:solidFill>
                <a:latin typeface="Montserrat"/>
              </a:rPr>
              <a:t>trong</a:t>
            </a:r>
            <a:r>
              <a:rPr lang="en-US" sz="3300" dirty="0">
                <a:solidFill>
                  <a:srgbClr val="000000"/>
                </a:solidFill>
                <a:latin typeface="Montserrat"/>
              </a:rPr>
              <a:t> </a:t>
            </a:r>
            <a:r>
              <a:rPr lang="en-US" sz="3300" dirty="0" err="1">
                <a:solidFill>
                  <a:srgbClr val="000000"/>
                </a:solidFill>
                <a:latin typeface="Montserrat"/>
              </a:rPr>
              <a:t>phạm</a:t>
            </a:r>
            <a:r>
              <a:rPr lang="en-US" sz="3300" dirty="0">
                <a:solidFill>
                  <a:srgbClr val="000000"/>
                </a:solidFill>
                <a:latin typeface="Montserrat"/>
              </a:rPr>
              <a:t> vi </a:t>
            </a:r>
            <a:r>
              <a:rPr lang="en-US" sz="3300" dirty="0" err="1">
                <a:solidFill>
                  <a:srgbClr val="000000"/>
                </a:solidFill>
                <a:latin typeface="Montserrat"/>
              </a:rPr>
              <a:t>đồ</a:t>
            </a:r>
            <a:r>
              <a:rPr lang="en-US" sz="3300" dirty="0">
                <a:solidFill>
                  <a:srgbClr val="000000"/>
                </a:solidFill>
                <a:latin typeface="Montserrat"/>
              </a:rPr>
              <a:t> </a:t>
            </a:r>
            <a:r>
              <a:rPr lang="en-US" sz="3300" dirty="0" err="1">
                <a:solidFill>
                  <a:srgbClr val="000000"/>
                </a:solidFill>
                <a:latin typeface="Montserrat"/>
              </a:rPr>
              <a:t>án</a:t>
            </a:r>
            <a:r>
              <a:rPr lang="en-US" sz="3300" dirty="0">
                <a:solidFill>
                  <a:srgbClr val="000000"/>
                </a:solidFill>
                <a:latin typeface="Montserrat"/>
              </a:rPr>
              <a:t> </a:t>
            </a:r>
            <a:r>
              <a:rPr lang="en-US" sz="3300" dirty="0" err="1">
                <a:solidFill>
                  <a:srgbClr val="000000"/>
                </a:solidFill>
                <a:latin typeface="Montserrat"/>
              </a:rPr>
              <a:t>môn</a:t>
            </a:r>
            <a:r>
              <a:rPr lang="en-US" sz="3300" dirty="0">
                <a:solidFill>
                  <a:srgbClr val="000000"/>
                </a:solidFill>
                <a:latin typeface="Montserrat"/>
              </a:rPr>
              <a:t> </a:t>
            </a:r>
            <a:r>
              <a:rPr lang="en-US" sz="3300" dirty="0" err="1">
                <a:solidFill>
                  <a:srgbClr val="000000"/>
                </a:solidFill>
                <a:latin typeface="Montserrat"/>
              </a:rPr>
              <a:t>học</a:t>
            </a:r>
            <a:r>
              <a:rPr lang="en-US" sz="3300" dirty="0">
                <a:solidFill>
                  <a:srgbClr val="000000"/>
                </a:solidFill>
                <a:latin typeface="Montserrat"/>
              </a:rPr>
              <a:t> </a:t>
            </a:r>
            <a:r>
              <a:rPr lang="en-US" sz="3300" dirty="0" err="1">
                <a:solidFill>
                  <a:srgbClr val="000000"/>
                </a:solidFill>
                <a:latin typeface="Montserrat"/>
              </a:rPr>
              <a:t>đề</a:t>
            </a:r>
            <a:r>
              <a:rPr lang="en-US" sz="3300" dirty="0">
                <a:solidFill>
                  <a:srgbClr val="000000"/>
                </a:solidFill>
                <a:latin typeface="Montserrat"/>
              </a:rPr>
              <a:t> </a:t>
            </a:r>
            <a:r>
              <a:rPr lang="en-US" sz="3300" dirty="0" err="1">
                <a:solidFill>
                  <a:srgbClr val="000000"/>
                </a:solidFill>
                <a:latin typeface="Montserrat"/>
              </a:rPr>
              <a:t>ra</a:t>
            </a:r>
            <a:r>
              <a:rPr lang="en-US" sz="3300" dirty="0">
                <a:solidFill>
                  <a:srgbClr val="000000"/>
                </a:solidFill>
                <a:latin typeface="Montserrat"/>
              </a:rPr>
              <a:t> </a:t>
            </a:r>
            <a:r>
              <a:rPr lang="en-US" sz="3300" dirty="0" err="1">
                <a:solidFill>
                  <a:srgbClr val="000000"/>
                </a:solidFill>
                <a:latin typeface="Montserrat"/>
              </a:rPr>
              <a:t>với</a:t>
            </a:r>
            <a:r>
              <a:rPr lang="en-US" sz="3300" dirty="0">
                <a:solidFill>
                  <a:srgbClr val="000000"/>
                </a:solidFill>
                <a:latin typeface="Montserrat"/>
              </a:rPr>
              <a:t> </a:t>
            </a:r>
            <a:r>
              <a:rPr lang="en-US" sz="3300" dirty="0" err="1">
                <a:solidFill>
                  <a:srgbClr val="000000"/>
                </a:solidFill>
                <a:latin typeface="Montserrat"/>
              </a:rPr>
              <a:t>các</a:t>
            </a:r>
            <a:r>
              <a:rPr lang="en-US" sz="3300" dirty="0">
                <a:solidFill>
                  <a:srgbClr val="000000"/>
                </a:solidFill>
                <a:latin typeface="Montserrat"/>
              </a:rPr>
              <a:t> </a:t>
            </a:r>
            <a:r>
              <a:rPr lang="en-US" sz="3300" dirty="0" err="1">
                <a:solidFill>
                  <a:srgbClr val="000000"/>
                </a:solidFill>
                <a:latin typeface="Montserrat"/>
              </a:rPr>
              <a:t>nội</a:t>
            </a:r>
            <a:r>
              <a:rPr lang="en-US" sz="3300" dirty="0">
                <a:solidFill>
                  <a:srgbClr val="000000"/>
                </a:solidFill>
                <a:latin typeface="Montserrat"/>
              </a:rPr>
              <a:t> dung </a:t>
            </a:r>
            <a:r>
              <a:rPr lang="en-US" sz="3300" dirty="0" err="1">
                <a:solidFill>
                  <a:srgbClr val="000000"/>
                </a:solidFill>
                <a:latin typeface="Montserrat"/>
              </a:rPr>
              <a:t>sau</a:t>
            </a:r>
            <a:r>
              <a:rPr lang="en-US" sz="3300" dirty="0">
                <a:solidFill>
                  <a:srgbClr val="000000"/>
                </a:solidFill>
                <a:latin typeface="Montserrat"/>
              </a:rPr>
              <a:t>:</a:t>
            </a:r>
          </a:p>
          <a:p>
            <a:pPr marL="712470" lvl="1" indent="-356235" algn="just">
              <a:lnSpc>
                <a:spcPts val="4917"/>
              </a:lnSpc>
              <a:buFont typeface="Arial"/>
              <a:buChar char="•"/>
            </a:pPr>
            <a:r>
              <a:rPr lang="en-US" sz="3300" dirty="0" err="1">
                <a:solidFill>
                  <a:srgbClr val="000000"/>
                </a:solidFill>
                <a:latin typeface="Montserrat"/>
              </a:rPr>
              <a:t>Xây</a:t>
            </a:r>
            <a:r>
              <a:rPr lang="en-US" sz="3300" dirty="0">
                <a:solidFill>
                  <a:srgbClr val="000000"/>
                </a:solidFill>
                <a:latin typeface="Montserrat"/>
              </a:rPr>
              <a:t> </a:t>
            </a:r>
            <a:r>
              <a:rPr lang="en-US" sz="3300" dirty="0" err="1">
                <a:solidFill>
                  <a:srgbClr val="000000"/>
                </a:solidFill>
                <a:latin typeface="Montserrat"/>
              </a:rPr>
              <a:t>dựng</a:t>
            </a:r>
            <a:r>
              <a:rPr lang="en-US" sz="3300" dirty="0">
                <a:solidFill>
                  <a:srgbClr val="000000"/>
                </a:solidFill>
                <a:latin typeface="Montserrat"/>
              </a:rPr>
              <a:t> website </a:t>
            </a:r>
            <a:r>
              <a:rPr lang="en-US" sz="3300" dirty="0" err="1">
                <a:solidFill>
                  <a:srgbClr val="000000"/>
                </a:solidFill>
                <a:latin typeface="Montserrat"/>
              </a:rPr>
              <a:t>bán</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a:t>
            </a:r>
          </a:p>
          <a:p>
            <a:pPr marL="712470" lvl="1" indent="-356235" algn="just">
              <a:lnSpc>
                <a:spcPts val="4917"/>
              </a:lnSpc>
              <a:buFont typeface="Arial"/>
              <a:buChar char="•"/>
            </a:pP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bán</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a:t>
            </a:r>
          </a:p>
          <a:p>
            <a:pPr marL="712470" lvl="1" indent="-356235" algn="just">
              <a:lnSpc>
                <a:spcPts val="4917"/>
              </a:lnSpc>
              <a:buFont typeface="Arial"/>
              <a:buChar char="•"/>
            </a:pP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mua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a:t>
            </a:r>
          </a:p>
          <a:p>
            <a:pPr marL="712470" lvl="1" indent="-356235" algn="just">
              <a:lnSpc>
                <a:spcPts val="4917"/>
              </a:lnSpc>
              <a:buFont typeface="Arial"/>
              <a:buChar char="•"/>
            </a:pP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kho.Bán</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tại</a:t>
            </a:r>
            <a:r>
              <a:rPr lang="en-US" sz="3300" dirty="0">
                <a:solidFill>
                  <a:srgbClr val="000000"/>
                </a:solidFill>
                <a:latin typeface="Montserrat"/>
              </a:rPr>
              <a:t> </a:t>
            </a:r>
            <a:r>
              <a:rPr lang="en-US" sz="3300" dirty="0" err="1">
                <a:solidFill>
                  <a:srgbClr val="000000"/>
                </a:solidFill>
                <a:latin typeface="Montserrat"/>
              </a:rPr>
              <a:t>cửa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(Point of Sales)</a:t>
            </a:r>
          </a:p>
          <a:p>
            <a:pPr marL="712470" lvl="1" indent="-356235" algn="just">
              <a:lnSpc>
                <a:spcPts val="4917"/>
              </a:lnSpc>
              <a:buFont typeface="Arial"/>
              <a:buChar char="•"/>
            </a:pP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nhân</a:t>
            </a:r>
            <a:r>
              <a:rPr lang="en-US" sz="3300" dirty="0">
                <a:solidFill>
                  <a:srgbClr val="000000"/>
                </a:solidFill>
                <a:latin typeface="Montserrat"/>
              </a:rPr>
              <a:t> </a:t>
            </a:r>
            <a:r>
              <a:rPr lang="en-US" sz="3300" dirty="0" err="1">
                <a:solidFill>
                  <a:srgbClr val="000000"/>
                </a:solidFill>
                <a:latin typeface="Montserrat"/>
              </a:rPr>
              <a:t>viên</a:t>
            </a:r>
            <a:r>
              <a:rPr lang="en-US" sz="3300" dirty="0">
                <a:solidFill>
                  <a:srgbClr val="000000"/>
                </a:solidFill>
                <a:latin typeface="Montserrat"/>
              </a:rPr>
              <a:t>.</a:t>
            </a:r>
          </a:p>
          <a:p>
            <a:pPr marL="712470" lvl="1" indent="-356235" algn="just">
              <a:lnSpc>
                <a:spcPts val="4917"/>
              </a:lnSpc>
              <a:buFont typeface="Arial"/>
              <a:buChar char="•"/>
            </a:pPr>
            <a:r>
              <a:rPr lang="en-US" sz="3300" dirty="0">
                <a:solidFill>
                  <a:srgbClr val="000000"/>
                </a:solidFill>
                <a:latin typeface="Montserrat"/>
              </a:rPr>
              <a:t>Marketing.</a:t>
            </a:r>
          </a:p>
          <a:p>
            <a:pPr marL="712470" lvl="1" indent="-356235" algn="just">
              <a:lnSpc>
                <a:spcPts val="4917"/>
              </a:lnSpc>
              <a:buFont typeface="Arial"/>
              <a:buChar char="•"/>
            </a:pPr>
            <a:r>
              <a:rPr lang="en-US" sz="3300" dirty="0" err="1">
                <a:solidFill>
                  <a:srgbClr val="000000"/>
                </a:solidFill>
                <a:latin typeface="Montserrat"/>
              </a:rPr>
              <a:t>Tạo</a:t>
            </a:r>
            <a:r>
              <a:rPr lang="en-US" sz="3300" dirty="0">
                <a:solidFill>
                  <a:srgbClr val="000000"/>
                </a:solidFill>
                <a:latin typeface="Montserrat"/>
              </a:rPr>
              <a:t> </a:t>
            </a:r>
            <a:r>
              <a:rPr lang="en-US" sz="3300" dirty="0" err="1">
                <a:solidFill>
                  <a:srgbClr val="000000"/>
                </a:solidFill>
                <a:latin typeface="Montserrat"/>
              </a:rPr>
              <a:t>đầu</a:t>
            </a:r>
            <a:r>
              <a:rPr lang="en-US" sz="3300" dirty="0">
                <a:solidFill>
                  <a:srgbClr val="000000"/>
                </a:solidFill>
                <a:latin typeface="Montserrat"/>
              </a:rPr>
              <a:t> </a:t>
            </a:r>
            <a:r>
              <a:rPr lang="en-US" sz="3300" dirty="0" err="1">
                <a:solidFill>
                  <a:srgbClr val="000000"/>
                </a:solidFill>
                <a:latin typeface="Montserrat"/>
              </a:rPr>
              <a:t>mối</a:t>
            </a:r>
            <a:r>
              <a:rPr lang="en-US" sz="3300" dirty="0">
                <a:solidFill>
                  <a:srgbClr val="000000"/>
                </a:solidFill>
                <a:latin typeface="Montserrat"/>
              </a:rPr>
              <a:t> </a:t>
            </a:r>
            <a:r>
              <a:rPr lang="en-US" sz="3300" dirty="0" err="1">
                <a:solidFill>
                  <a:srgbClr val="000000"/>
                </a:solidFill>
                <a:latin typeface="Montserrat"/>
              </a:rPr>
              <a:t>kinh</a:t>
            </a:r>
            <a:r>
              <a:rPr lang="en-US" sz="3300" dirty="0">
                <a:solidFill>
                  <a:srgbClr val="000000"/>
                </a:solidFill>
                <a:latin typeface="Montserrat"/>
              </a:rPr>
              <a:t> </a:t>
            </a:r>
            <a:r>
              <a:rPr lang="en-US" sz="3300" dirty="0" err="1">
                <a:solidFill>
                  <a:srgbClr val="000000"/>
                </a:solidFill>
                <a:latin typeface="Montserrat"/>
              </a:rPr>
              <a:t>doanh</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cơ</a:t>
            </a:r>
            <a:r>
              <a:rPr lang="en-US" sz="3300" dirty="0">
                <a:solidFill>
                  <a:srgbClr val="000000"/>
                </a:solidFill>
                <a:latin typeface="Montserrat"/>
              </a:rPr>
              <a:t> </a:t>
            </a:r>
            <a:r>
              <a:rPr lang="en-US" sz="3300" dirty="0" err="1">
                <a:solidFill>
                  <a:srgbClr val="000000"/>
                </a:solidFill>
                <a:latin typeface="Montserrat"/>
              </a:rPr>
              <a:t>hội</a:t>
            </a:r>
            <a:r>
              <a:rPr lang="en-US" sz="3300" dirty="0">
                <a:solidFill>
                  <a:srgbClr val="000000"/>
                </a:solidFill>
                <a:latin typeface="Montserrat"/>
              </a:rPr>
              <a:t> </a:t>
            </a:r>
            <a:r>
              <a:rPr lang="en-US" sz="3300" dirty="0" err="1">
                <a:solidFill>
                  <a:srgbClr val="000000"/>
                </a:solidFill>
                <a:latin typeface="Montserrat"/>
              </a:rPr>
              <a:t>bằng</a:t>
            </a:r>
            <a:r>
              <a:rPr lang="en-US" sz="3300" dirty="0">
                <a:solidFill>
                  <a:srgbClr val="000000"/>
                </a:solidFill>
                <a:latin typeface="Montserrat"/>
              </a:rPr>
              <a:t> </a:t>
            </a:r>
            <a:r>
              <a:rPr lang="en-US" sz="3300" dirty="0" err="1">
                <a:solidFill>
                  <a:srgbClr val="000000"/>
                </a:solidFill>
                <a:latin typeface="Montserrat"/>
              </a:rPr>
              <a:t>kênh</a:t>
            </a:r>
            <a:r>
              <a:rPr lang="en-US" sz="3300" dirty="0">
                <a:solidFill>
                  <a:srgbClr val="000000"/>
                </a:solidFill>
                <a:latin typeface="Montserrat"/>
              </a:rPr>
              <a:t> </a:t>
            </a:r>
            <a:r>
              <a:rPr lang="en-US" sz="3300" dirty="0" err="1">
                <a:solidFill>
                  <a:srgbClr val="000000"/>
                </a:solidFill>
                <a:latin typeface="Montserrat"/>
              </a:rPr>
              <a:t>trực</a:t>
            </a:r>
            <a:r>
              <a:rPr lang="en-US" sz="3300" dirty="0">
                <a:solidFill>
                  <a:srgbClr val="000000"/>
                </a:solidFill>
                <a:latin typeface="Montserrat"/>
              </a:rPr>
              <a:t> </a:t>
            </a:r>
            <a:r>
              <a:rPr lang="en-US" sz="3300" dirty="0" err="1">
                <a:solidFill>
                  <a:srgbClr val="000000"/>
                </a:solidFill>
                <a:latin typeface="Montserrat"/>
              </a:rPr>
              <a:t>tuyến</a:t>
            </a:r>
            <a:r>
              <a:rPr lang="en-US" sz="3300" dirty="0">
                <a:solidFill>
                  <a:srgbClr val="000000"/>
                </a:solidFill>
                <a:latin typeface="Montserrat"/>
              </a:rPr>
              <a:t>.</a:t>
            </a:r>
          </a:p>
          <a:p>
            <a:pPr marL="712470" lvl="1" indent="-356235" algn="just">
              <a:lnSpc>
                <a:spcPts val="4917"/>
              </a:lnSpc>
              <a:buFont typeface="Arial"/>
              <a:buChar char="•"/>
            </a:pPr>
            <a:r>
              <a:rPr lang="en-US" sz="3300" dirty="0">
                <a:solidFill>
                  <a:srgbClr val="000000"/>
                </a:solidFill>
                <a:latin typeface="Montserrat"/>
              </a:rPr>
              <a:t>Payroll.</a:t>
            </a:r>
          </a:p>
          <a:p>
            <a:pPr marL="712470" lvl="1" indent="-356235" algn="just">
              <a:lnSpc>
                <a:spcPts val="4917"/>
              </a:lnSpc>
              <a:buFont typeface="Arial"/>
              <a:buChar char="•"/>
            </a:pPr>
            <a:r>
              <a:rPr lang="en-US" sz="3300" dirty="0" err="1">
                <a:solidFill>
                  <a:srgbClr val="000000"/>
                </a:solidFill>
                <a:latin typeface="Montserrat"/>
              </a:rPr>
              <a:t>Phân</a:t>
            </a:r>
            <a:r>
              <a:rPr lang="en-US" sz="3300" dirty="0">
                <a:solidFill>
                  <a:srgbClr val="000000"/>
                </a:solidFill>
                <a:latin typeface="Montserrat"/>
              </a:rPr>
              <a:t> </a:t>
            </a:r>
            <a:r>
              <a:rPr lang="en-US" sz="3300" dirty="0" err="1">
                <a:solidFill>
                  <a:srgbClr val="000000"/>
                </a:solidFill>
                <a:latin typeface="Montserrat"/>
              </a:rPr>
              <a:t>quyền</a:t>
            </a:r>
            <a:r>
              <a:rPr lang="en-US" sz="3300" dirty="0">
                <a:solidFill>
                  <a:srgbClr val="000000"/>
                </a:solidFill>
                <a:latin typeface="Montserrat"/>
              </a:rPr>
              <a:t> </a:t>
            </a:r>
            <a:r>
              <a:rPr lang="en-US" sz="3300" dirty="0" err="1">
                <a:solidFill>
                  <a:srgbClr val="000000"/>
                </a:solidFill>
                <a:latin typeface="Montserrat"/>
              </a:rPr>
              <a:t>người</a:t>
            </a:r>
            <a:r>
              <a:rPr lang="en-US" sz="3300" dirty="0">
                <a:solidFill>
                  <a:srgbClr val="000000"/>
                </a:solidFill>
                <a:latin typeface="Montserrat"/>
              </a:rPr>
              <a:t> </a:t>
            </a:r>
            <a:r>
              <a:rPr lang="en-US" sz="3300" dirty="0" err="1">
                <a:solidFill>
                  <a:srgbClr val="000000"/>
                </a:solidFill>
                <a:latin typeface="Montserrat"/>
              </a:rPr>
              <a:t>dùng</a:t>
            </a:r>
            <a:r>
              <a:rPr lang="en-US" sz="3300" dirty="0">
                <a:solidFill>
                  <a:srgbClr val="000000"/>
                </a:solidFill>
                <a:latin typeface="Montserrat"/>
              </a:rPr>
              <a:t>.</a:t>
            </a:r>
          </a:p>
          <a:p>
            <a:pPr algn="just">
              <a:lnSpc>
                <a:spcPts val="4917"/>
              </a:lnSpc>
            </a:pPr>
            <a:endParaRPr lang="en-US" sz="3300" dirty="0">
              <a:solidFill>
                <a:srgbClr val="000000"/>
              </a:solidFill>
              <a:latin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515849" y="523654"/>
            <a:ext cx="17653954" cy="1820545"/>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5.2 Kết quả đạt được và hạn chế</a:t>
            </a:r>
          </a:p>
          <a:p>
            <a:pPr algn="ctr">
              <a:lnSpc>
                <a:spcPts val="7279"/>
              </a:lnSpc>
            </a:pPr>
            <a:endParaRPr lang="en-US" sz="5199">
              <a:solidFill>
                <a:srgbClr val="000000"/>
              </a:solidFill>
              <a:latin typeface="DejaVu Serif"/>
            </a:endParaRPr>
          </a:p>
        </p:txBody>
      </p:sp>
      <p:sp>
        <p:nvSpPr>
          <p:cNvPr id="4" name="TextBox 4"/>
          <p:cNvSpPr txBox="1"/>
          <p:nvPr/>
        </p:nvSpPr>
        <p:spPr>
          <a:xfrm>
            <a:off x="791704" y="1735859"/>
            <a:ext cx="16704591" cy="9260586"/>
          </a:xfrm>
          <a:prstGeom prst="rect">
            <a:avLst/>
          </a:prstGeom>
        </p:spPr>
        <p:txBody>
          <a:bodyPr lIns="0" tIns="0" rIns="0" bIns="0" rtlCol="0" anchor="t">
            <a:spAutoFit/>
          </a:bodyPr>
          <a:lstStyle/>
          <a:p>
            <a:pPr algn="just">
              <a:lnSpc>
                <a:spcPts val="4917"/>
              </a:lnSpc>
            </a:pPr>
            <a:r>
              <a:rPr lang="en-US" sz="3300" u="sng">
                <a:solidFill>
                  <a:srgbClr val="000000"/>
                </a:solidFill>
                <a:latin typeface="Montserrat Bold"/>
              </a:rPr>
              <a:t>Hạn chế</a:t>
            </a:r>
          </a:p>
          <a:p>
            <a:pPr algn="just">
              <a:lnSpc>
                <a:spcPts val="4917"/>
              </a:lnSpc>
            </a:pPr>
            <a:r>
              <a:rPr lang="en-US" sz="3300">
                <a:solidFill>
                  <a:srgbClr val="000000"/>
                </a:solidFill>
                <a:latin typeface="Montserrat"/>
              </a:rPr>
              <a:t>Do hạn chế về thời gian thực hiện và nghiên cứu nên đề tài còn giới hạn, do đó các chức năng của hệ thống thương mại điện tử cửa hàng bán rau hữu cơ còn một số hạn chế, cụ thể như sau:</a:t>
            </a:r>
          </a:p>
          <a:p>
            <a:pPr marL="712470" lvl="1" indent="-356235" algn="just">
              <a:lnSpc>
                <a:spcPts val="4917"/>
              </a:lnSpc>
              <a:buFont typeface="Arial"/>
              <a:buChar char="•"/>
            </a:pPr>
            <a:r>
              <a:rPr lang="en-US" sz="3300">
                <a:solidFill>
                  <a:srgbClr val="000000"/>
                </a:solidFill>
                <a:latin typeface="Montserrat"/>
              </a:rPr>
              <a:t>Chưa vận dụng hết các tính năng của các module vào hệ thống một cách đầy đủ và tiện lợi.</a:t>
            </a:r>
          </a:p>
          <a:p>
            <a:pPr marL="712470" lvl="1" indent="-356235" algn="just">
              <a:lnSpc>
                <a:spcPts val="4917"/>
              </a:lnSpc>
              <a:buFont typeface="Arial"/>
              <a:buChar char="•"/>
            </a:pPr>
            <a:r>
              <a:rPr lang="en-US" sz="3300">
                <a:solidFill>
                  <a:srgbClr val="000000"/>
                </a:solidFill>
                <a:latin typeface="Montserrat"/>
              </a:rPr>
              <a:t>Không tạo hay viết module riêng biệt dành riêng cho cửa hàng có thể sử dụng.</a:t>
            </a:r>
          </a:p>
          <a:p>
            <a:pPr marL="712470" lvl="1" indent="-356235" algn="just">
              <a:lnSpc>
                <a:spcPts val="4917"/>
              </a:lnSpc>
              <a:buFont typeface="Arial"/>
              <a:buChar char="•"/>
            </a:pPr>
            <a:r>
              <a:rPr lang="en-US" sz="3300">
                <a:solidFill>
                  <a:srgbClr val="000000"/>
                </a:solidFill>
                <a:latin typeface="Montserrat"/>
              </a:rPr>
              <a:t>Chưa tìm hiểu phần lập trình các module trong Odoo.</a:t>
            </a:r>
          </a:p>
          <a:p>
            <a:pPr marL="712470" lvl="1" indent="-356235" algn="just">
              <a:lnSpc>
                <a:spcPts val="4917"/>
              </a:lnSpc>
              <a:buFont typeface="Arial"/>
              <a:buChar char="•"/>
            </a:pPr>
            <a:r>
              <a:rPr lang="en-US" sz="3300">
                <a:solidFill>
                  <a:srgbClr val="000000"/>
                </a:solidFill>
                <a:latin typeface="Montserrat"/>
              </a:rPr>
              <a:t>Chưa có cái nhìn toàn diện và đầy đủ về hệ thống cũng như các thao tác nghiệp vụ và xử lý trên hệ thống ERP sử dụng odoo.</a:t>
            </a:r>
          </a:p>
          <a:p>
            <a:pPr marL="712470" lvl="1" indent="-356235" algn="just">
              <a:lnSpc>
                <a:spcPts val="4917"/>
              </a:lnSpc>
              <a:buFont typeface="Arial"/>
              <a:buChar char="•"/>
            </a:pPr>
            <a:r>
              <a:rPr lang="en-US" sz="3300">
                <a:solidFill>
                  <a:srgbClr val="000000"/>
                </a:solidFill>
                <a:latin typeface="Montserrat"/>
              </a:rPr>
              <a:t>Chưa đưa ra thực tế và thị trường để sử dụng.</a:t>
            </a:r>
          </a:p>
          <a:p>
            <a:pPr marL="712470" lvl="1" indent="-356235" algn="just">
              <a:lnSpc>
                <a:spcPts val="4917"/>
              </a:lnSpc>
              <a:buFont typeface="Arial"/>
              <a:buChar char="•"/>
            </a:pPr>
            <a:r>
              <a:rPr lang="en-US" sz="3300">
                <a:solidFill>
                  <a:srgbClr val="000000"/>
                </a:solidFill>
                <a:latin typeface="Montserrat"/>
              </a:rPr>
              <a:t>Chưa cài đặt được những phần về bảo mật hệ thống.</a:t>
            </a:r>
          </a:p>
          <a:p>
            <a:pPr algn="just">
              <a:lnSpc>
                <a:spcPts val="4917"/>
              </a:lnSpc>
            </a:pPr>
            <a:endParaRPr lang="en-US" sz="3300">
              <a:solidFill>
                <a:srgbClr val="000000"/>
              </a:solidFill>
              <a:latin typeface="Montserrat"/>
            </a:endParaRPr>
          </a:p>
          <a:p>
            <a:pPr algn="just">
              <a:lnSpc>
                <a:spcPts val="4917"/>
              </a:lnSpc>
            </a:pPr>
            <a:endParaRPr lang="en-US" sz="3300">
              <a:solidFill>
                <a:srgbClr val="000000"/>
              </a:solidFill>
              <a:latin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515849" y="523654"/>
            <a:ext cx="17653954" cy="1820545"/>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5.2 Kết quả đạt được và hạn chế</a:t>
            </a:r>
          </a:p>
          <a:p>
            <a:pPr algn="ctr">
              <a:lnSpc>
                <a:spcPts val="7279"/>
              </a:lnSpc>
            </a:pPr>
            <a:endParaRPr lang="en-US" sz="5199">
              <a:solidFill>
                <a:srgbClr val="000000"/>
              </a:solidFill>
              <a:latin typeface="DejaVu Serif"/>
            </a:endParaRPr>
          </a:p>
        </p:txBody>
      </p:sp>
      <p:sp>
        <p:nvSpPr>
          <p:cNvPr id="4" name="TextBox 4"/>
          <p:cNvSpPr txBox="1"/>
          <p:nvPr/>
        </p:nvSpPr>
        <p:spPr>
          <a:xfrm>
            <a:off x="1028700" y="3011765"/>
            <a:ext cx="16704591" cy="3688461"/>
          </a:xfrm>
          <a:prstGeom prst="rect">
            <a:avLst/>
          </a:prstGeom>
        </p:spPr>
        <p:txBody>
          <a:bodyPr lIns="0" tIns="0" rIns="0" bIns="0" rtlCol="0" anchor="t">
            <a:spAutoFit/>
          </a:bodyPr>
          <a:lstStyle/>
          <a:p>
            <a:pPr algn="just">
              <a:lnSpc>
                <a:spcPts val="4917"/>
              </a:lnSpc>
            </a:pPr>
            <a:r>
              <a:rPr lang="en-US" sz="3300">
                <a:solidFill>
                  <a:srgbClr val="000000"/>
                </a:solidFill>
                <a:latin typeface="Montserrat"/>
              </a:rPr>
              <a:t>Ngoài ra còn các mặt hạn chế mang tích chủ quan của nhóm như thời gian, phân bổ công việc và họp nhóm cũng làm ảnh hưởng đến chất lượng của đồ án.</a:t>
            </a:r>
          </a:p>
          <a:p>
            <a:pPr algn="just">
              <a:lnSpc>
                <a:spcPts val="4917"/>
              </a:lnSpc>
            </a:pPr>
            <a:r>
              <a:rPr lang="en-US" sz="3300">
                <a:solidFill>
                  <a:srgbClr val="000000"/>
                </a:solidFill>
                <a:latin typeface="Montserrat"/>
              </a:rPr>
              <a:t>Do đó, đề tài chỉ dừng lại ở mức độ đồ án môn học và chưa thể hoàn thiện cũng như đạt được một số mục tiêu ban đầu đặt ra.</a:t>
            </a:r>
          </a:p>
          <a:p>
            <a:pPr algn="just">
              <a:lnSpc>
                <a:spcPts val="4917"/>
              </a:lnSpc>
            </a:pPr>
            <a:endParaRPr lang="en-US" sz="3300">
              <a:solidFill>
                <a:srgbClr val="000000"/>
              </a:solidFill>
              <a:latin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4469582" y="523654"/>
            <a:ext cx="17653954" cy="1820545"/>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5.3 Hướng phát triển</a:t>
            </a:r>
          </a:p>
          <a:p>
            <a:pPr algn="ctr">
              <a:lnSpc>
                <a:spcPts val="7279"/>
              </a:lnSpc>
            </a:pPr>
            <a:endParaRPr lang="en-US" sz="5199">
              <a:solidFill>
                <a:srgbClr val="000000"/>
              </a:solidFill>
              <a:latin typeface="DejaVu Serif"/>
            </a:endParaRPr>
          </a:p>
        </p:txBody>
      </p:sp>
      <p:sp>
        <p:nvSpPr>
          <p:cNvPr id="4" name="TextBox 4"/>
          <p:cNvSpPr txBox="1"/>
          <p:nvPr/>
        </p:nvSpPr>
        <p:spPr>
          <a:xfrm>
            <a:off x="791704" y="2248949"/>
            <a:ext cx="16704591" cy="8641461"/>
          </a:xfrm>
          <a:prstGeom prst="rect">
            <a:avLst/>
          </a:prstGeom>
        </p:spPr>
        <p:txBody>
          <a:bodyPr lIns="0" tIns="0" rIns="0" bIns="0" rtlCol="0" anchor="t">
            <a:spAutoFit/>
          </a:bodyPr>
          <a:lstStyle/>
          <a:p>
            <a:pPr algn="just">
              <a:lnSpc>
                <a:spcPts val="4917"/>
              </a:lnSpc>
            </a:pPr>
            <a:r>
              <a:rPr lang="en-US" sz="3300">
                <a:solidFill>
                  <a:srgbClr val="000000"/>
                </a:solidFill>
                <a:latin typeface="Montserrat"/>
              </a:rPr>
              <a:t>Việc xây dựng hệ thương mại điện tử cửa hàng bán rau hữu cơ sau khi hoàn thành của nhóm tuy đã hoàn thành nhưng vẫn còn nhiều thiếu soát. Như đã trình bày ở các phần trước, nhóm chúng em nhận định còn rất nhiều việc phải làm để làm để hoàn thành đồ án xây hệ thống trên. Do đó, vì mục đích nâng cao chất lượng đồ án, cũng như có thêm thời gian học tập và nghiên cứu sau hơn sau khi kết thúc môn học, nhóm chúng em đã đặt ra một số mục tiêu, cụ thể như sau:</a:t>
            </a:r>
          </a:p>
          <a:p>
            <a:pPr marL="712470" lvl="1" indent="-356235" algn="just">
              <a:lnSpc>
                <a:spcPts val="4917"/>
              </a:lnSpc>
              <a:buFont typeface="Arial"/>
              <a:buChar char="•"/>
            </a:pPr>
            <a:r>
              <a:rPr lang="en-US" sz="3300">
                <a:solidFill>
                  <a:srgbClr val="000000"/>
                </a:solidFill>
                <a:latin typeface="Montserrat"/>
              </a:rPr>
              <a:t>Mở rộng qui mô hệ thống.</a:t>
            </a:r>
          </a:p>
          <a:p>
            <a:pPr marL="712470" lvl="1" indent="-356235" algn="just">
              <a:lnSpc>
                <a:spcPts val="4917"/>
              </a:lnSpc>
              <a:buFont typeface="Arial"/>
              <a:buChar char="•"/>
            </a:pPr>
            <a:r>
              <a:rPr lang="en-US" sz="3300">
                <a:solidFill>
                  <a:srgbClr val="000000"/>
                </a:solidFill>
                <a:latin typeface="Montserrat"/>
              </a:rPr>
              <a:t>Hoàn thiện đầy đủ, toàn diện và đúng đắn thông tin dữ liệu, nghiệp vụ và thao tác liên quan.</a:t>
            </a:r>
          </a:p>
          <a:p>
            <a:pPr marL="712470" lvl="1" indent="-356235" algn="just">
              <a:lnSpc>
                <a:spcPts val="4917"/>
              </a:lnSpc>
              <a:buFont typeface="Arial"/>
              <a:buChar char="•"/>
            </a:pPr>
            <a:r>
              <a:rPr lang="en-US" sz="3300">
                <a:solidFill>
                  <a:srgbClr val="000000"/>
                </a:solidFill>
                <a:latin typeface="Montserrat"/>
              </a:rPr>
              <a:t>Thêm nhiều tính năng, chỉnh sửa cho webisite có giao diện bắt mắt và tạo thiện cảm với người dùng.</a:t>
            </a:r>
          </a:p>
          <a:p>
            <a:pPr algn="just">
              <a:lnSpc>
                <a:spcPts val="4917"/>
              </a:lnSpc>
            </a:pPr>
            <a:endParaRPr lang="en-US" sz="3300">
              <a:solidFill>
                <a:srgbClr val="000000"/>
              </a:solidFill>
              <a:latin typeface="Montserrat"/>
            </a:endParaRPr>
          </a:p>
          <a:p>
            <a:pPr algn="just">
              <a:lnSpc>
                <a:spcPts val="4917"/>
              </a:lnSpc>
            </a:pPr>
            <a:endParaRPr lang="en-US" sz="3300">
              <a:solidFill>
                <a:srgbClr val="000000"/>
              </a:solidFill>
              <a:latin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4469582" y="523654"/>
            <a:ext cx="17653954" cy="1820545"/>
          </a:xfrm>
          <a:prstGeom prst="rect">
            <a:avLst/>
          </a:prstGeom>
        </p:spPr>
        <p:txBody>
          <a:bodyPr lIns="0" tIns="0" rIns="0" bIns="0" rtlCol="0" anchor="t">
            <a:spAutoFit/>
          </a:bodyPr>
          <a:lstStyle/>
          <a:p>
            <a:pPr algn="ctr">
              <a:lnSpc>
                <a:spcPts val="7279"/>
              </a:lnSpc>
            </a:pPr>
            <a:r>
              <a:rPr lang="en-US" sz="5199">
                <a:solidFill>
                  <a:srgbClr val="000000"/>
                </a:solidFill>
                <a:latin typeface="DejaVu Serif"/>
              </a:rPr>
              <a:t>5.3 Hướng phát triển</a:t>
            </a:r>
          </a:p>
          <a:p>
            <a:pPr algn="ctr">
              <a:lnSpc>
                <a:spcPts val="7279"/>
              </a:lnSpc>
            </a:pPr>
            <a:endParaRPr lang="en-US" sz="5199">
              <a:solidFill>
                <a:srgbClr val="000000"/>
              </a:solidFill>
              <a:latin typeface="DejaVu Serif"/>
            </a:endParaRPr>
          </a:p>
        </p:txBody>
      </p:sp>
      <p:sp>
        <p:nvSpPr>
          <p:cNvPr id="4" name="TextBox 4"/>
          <p:cNvSpPr txBox="1"/>
          <p:nvPr/>
        </p:nvSpPr>
        <p:spPr>
          <a:xfrm>
            <a:off x="791704" y="2807158"/>
            <a:ext cx="16704591" cy="3688461"/>
          </a:xfrm>
          <a:prstGeom prst="rect">
            <a:avLst/>
          </a:prstGeom>
        </p:spPr>
        <p:txBody>
          <a:bodyPr lIns="0" tIns="0" rIns="0" bIns="0" rtlCol="0" anchor="t">
            <a:spAutoFit/>
          </a:bodyPr>
          <a:lstStyle/>
          <a:p>
            <a:pPr marL="712470" lvl="1" indent="-356235" algn="just">
              <a:lnSpc>
                <a:spcPts val="4917"/>
              </a:lnSpc>
              <a:buFont typeface="Arial"/>
              <a:buChar char="•"/>
            </a:pPr>
            <a:r>
              <a:rPr lang="en-US" sz="3300">
                <a:solidFill>
                  <a:srgbClr val="000000"/>
                </a:solidFill>
                <a:latin typeface="Montserrat"/>
              </a:rPr>
              <a:t>Cấu hình Import file (ví dụ: excel) thay vì nhập từng dòng dữ liệu (cho các trường hợp hệ thống Odoo không xử lý được) </a:t>
            </a:r>
          </a:p>
          <a:p>
            <a:pPr marL="712470" lvl="1" indent="-356235" algn="just">
              <a:lnSpc>
                <a:spcPts val="4917"/>
              </a:lnSpc>
              <a:buFont typeface="Arial"/>
              <a:buChar char="•"/>
            </a:pPr>
            <a:r>
              <a:rPr lang="en-US" sz="3300">
                <a:solidFill>
                  <a:srgbClr val="000000"/>
                </a:solidFill>
                <a:latin typeface="Montserrat"/>
              </a:rPr>
              <a:t>Cài đặt bảo mật hệ thống, phân quyền rõ ràng từng chức năng của các user trong hệ thống dành cho nhân viên cửa hàng.</a:t>
            </a:r>
          </a:p>
          <a:p>
            <a:pPr marL="712470" lvl="1" indent="-356235" algn="just">
              <a:lnSpc>
                <a:spcPts val="4917"/>
              </a:lnSpc>
              <a:buFont typeface="Arial"/>
              <a:buChar char="•"/>
            </a:pPr>
            <a:r>
              <a:rPr lang="en-US" sz="3300">
                <a:solidFill>
                  <a:srgbClr val="000000"/>
                </a:solidFill>
                <a:latin typeface="Montserrat"/>
              </a:rPr>
              <a:t>Áp dụng và hoàn thiện đưa hệ thống ra thị trường.</a:t>
            </a:r>
          </a:p>
          <a:p>
            <a:pPr algn="just">
              <a:lnSpc>
                <a:spcPts val="4917"/>
              </a:lnSpc>
            </a:pPr>
            <a:endParaRPr lang="en-US" sz="3300">
              <a:solidFill>
                <a:srgbClr val="000000"/>
              </a:solidFill>
              <a:latin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TextBox 2"/>
          <p:cNvSpPr txBox="1"/>
          <p:nvPr/>
        </p:nvSpPr>
        <p:spPr>
          <a:xfrm>
            <a:off x="1028700" y="981075"/>
            <a:ext cx="16230600" cy="1419225"/>
          </a:xfrm>
          <a:prstGeom prst="rect">
            <a:avLst/>
          </a:prstGeom>
        </p:spPr>
        <p:txBody>
          <a:bodyPr lIns="0" tIns="0" rIns="0" bIns="0" rtlCol="0" anchor="t">
            <a:spAutoFit/>
          </a:bodyPr>
          <a:lstStyle/>
          <a:p>
            <a:pPr marL="0" lvl="0" indent="0" algn="l">
              <a:lnSpc>
                <a:spcPts val="10800"/>
              </a:lnSpc>
              <a:spcBef>
                <a:spcPct val="0"/>
              </a:spcBef>
            </a:pPr>
            <a:r>
              <a:rPr lang="en-US" sz="9000">
                <a:solidFill>
                  <a:srgbClr val="000000"/>
                </a:solidFill>
                <a:latin typeface="GFS NeoHellenic"/>
              </a:rPr>
              <a:t>Nội dung báo cáo chính : </a:t>
            </a:r>
          </a:p>
        </p:txBody>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3965762"/>
            <a:ext cx="6805909" cy="4937378"/>
          </a:xfrm>
          <a:prstGeom prst="rect">
            <a:avLst/>
          </a:prstGeom>
        </p:spPr>
      </p:pic>
      <p:sp>
        <p:nvSpPr>
          <p:cNvPr id="4" name="TextBox 4"/>
          <p:cNvSpPr txBox="1"/>
          <p:nvPr/>
        </p:nvSpPr>
        <p:spPr>
          <a:xfrm>
            <a:off x="8433679" y="3843363"/>
            <a:ext cx="9144000" cy="5829874"/>
          </a:xfrm>
          <a:prstGeom prst="rect">
            <a:avLst/>
          </a:prstGeom>
        </p:spPr>
        <p:txBody>
          <a:bodyPr lIns="0" tIns="0" rIns="0" bIns="0" rtlCol="0" anchor="t">
            <a:spAutoFit/>
          </a:bodyPr>
          <a:lstStyle/>
          <a:p>
            <a:pPr marL="761043" lvl="1" indent="-380521">
              <a:lnSpc>
                <a:spcPts val="7825"/>
              </a:lnSpc>
              <a:buFont typeface="Arial"/>
              <a:buChar char="•"/>
            </a:pPr>
            <a:r>
              <a:rPr lang="en-US" sz="3524" spc="133" dirty="0" err="1">
                <a:solidFill>
                  <a:srgbClr val="000000"/>
                </a:solidFill>
                <a:latin typeface="Montserrat"/>
              </a:rPr>
              <a:t>Giới</a:t>
            </a:r>
            <a:r>
              <a:rPr lang="en-US" sz="3524" spc="133" dirty="0">
                <a:solidFill>
                  <a:srgbClr val="000000"/>
                </a:solidFill>
                <a:latin typeface="Montserrat"/>
              </a:rPr>
              <a:t> </a:t>
            </a:r>
            <a:r>
              <a:rPr lang="en-US" sz="3524" spc="133" dirty="0" err="1">
                <a:solidFill>
                  <a:srgbClr val="000000"/>
                </a:solidFill>
                <a:latin typeface="Montserrat"/>
              </a:rPr>
              <a:t>thiệu</a:t>
            </a:r>
            <a:r>
              <a:rPr lang="en-US" sz="3524" spc="133" dirty="0">
                <a:solidFill>
                  <a:srgbClr val="000000"/>
                </a:solidFill>
                <a:latin typeface="Montserrat"/>
              </a:rPr>
              <a:t> </a:t>
            </a:r>
            <a:r>
              <a:rPr lang="en-US" sz="3524" spc="133" dirty="0" err="1">
                <a:solidFill>
                  <a:srgbClr val="000000"/>
                </a:solidFill>
                <a:latin typeface="Montserrat"/>
              </a:rPr>
              <a:t>đồ</a:t>
            </a:r>
            <a:r>
              <a:rPr lang="en-US" sz="3524" spc="133" dirty="0">
                <a:solidFill>
                  <a:srgbClr val="000000"/>
                </a:solidFill>
                <a:latin typeface="Montserrat"/>
              </a:rPr>
              <a:t> </a:t>
            </a:r>
            <a:r>
              <a:rPr lang="en-US" sz="3524" spc="133" dirty="0" err="1">
                <a:solidFill>
                  <a:srgbClr val="000000"/>
                </a:solidFill>
                <a:latin typeface="Montserrat"/>
              </a:rPr>
              <a:t>án</a:t>
            </a:r>
            <a:endParaRPr lang="en-US" sz="3524" spc="133" dirty="0">
              <a:solidFill>
                <a:srgbClr val="000000"/>
              </a:solidFill>
              <a:latin typeface="Montserrat"/>
            </a:endParaRPr>
          </a:p>
          <a:p>
            <a:pPr marL="761043" lvl="1" indent="-380521">
              <a:lnSpc>
                <a:spcPts val="7825"/>
              </a:lnSpc>
              <a:buFont typeface="Arial"/>
              <a:buChar char="•"/>
            </a:pPr>
            <a:r>
              <a:rPr lang="en-US" sz="3524" spc="133" dirty="0" err="1">
                <a:solidFill>
                  <a:srgbClr val="000000"/>
                </a:solidFill>
                <a:latin typeface="Montserrat"/>
              </a:rPr>
              <a:t>Xác</a:t>
            </a:r>
            <a:r>
              <a:rPr lang="en-US" sz="3524" spc="133" dirty="0">
                <a:solidFill>
                  <a:srgbClr val="000000"/>
                </a:solidFill>
                <a:latin typeface="Montserrat"/>
              </a:rPr>
              <a:t> </a:t>
            </a:r>
            <a:r>
              <a:rPr lang="en-US" sz="3524" spc="133" dirty="0" err="1">
                <a:solidFill>
                  <a:srgbClr val="000000"/>
                </a:solidFill>
                <a:latin typeface="Montserrat"/>
              </a:rPr>
              <a:t>định</a:t>
            </a:r>
            <a:r>
              <a:rPr lang="en-US" sz="3524" spc="133" dirty="0">
                <a:solidFill>
                  <a:srgbClr val="000000"/>
                </a:solidFill>
                <a:latin typeface="Montserrat"/>
              </a:rPr>
              <a:t> </a:t>
            </a:r>
            <a:r>
              <a:rPr lang="en-US" sz="3524" spc="133" dirty="0" err="1">
                <a:solidFill>
                  <a:srgbClr val="000000"/>
                </a:solidFill>
                <a:latin typeface="Montserrat"/>
              </a:rPr>
              <a:t>và</a:t>
            </a:r>
            <a:r>
              <a:rPr lang="en-US" sz="3524" spc="133" dirty="0">
                <a:solidFill>
                  <a:srgbClr val="000000"/>
                </a:solidFill>
                <a:latin typeface="Montserrat"/>
              </a:rPr>
              <a:t> </a:t>
            </a:r>
            <a:r>
              <a:rPr lang="en-US" sz="3524" spc="133" dirty="0" err="1">
                <a:solidFill>
                  <a:srgbClr val="000000"/>
                </a:solidFill>
                <a:latin typeface="Montserrat"/>
              </a:rPr>
              <a:t>phân</a:t>
            </a:r>
            <a:r>
              <a:rPr lang="en-US" sz="3524" spc="133" dirty="0">
                <a:solidFill>
                  <a:srgbClr val="000000"/>
                </a:solidFill>
                <a:latin typeface="Montserrat"/>
              </a:rPr>
              <a:t> </a:t>
            </a:r>
            <a:r>
              <a:rPr lang="en-US" sz="3524" spc="133" dirty="0" err="1">
                <a:solidFill>
                  <a:srgbClr val="000000"/>
                </a:solidFill>
                <a:latin typeface="Montserrat"/>
              </a:rPr>
              <a:t>tích</a:t>
            </a:r>
            <a:r>
              <a:rPr lang="en-US" sz="3524" spc="133" dirty="0">
                <a:solidFill>
                  <a:srgbClr val="000000"/>
                </a:solidFill>
                <a:latin typeface="Montserrat"/>
              </a:rPr>
              <a:t> </a:t>
            </a:r>
            <a:r>
              <a:rPr lang="en-US" sz="3524" spc="133" dirty="0" err="1">
                <a:solidFill>
                  <a:srgbClr val="000000"/>
                </a:solidFill>
                <a:latin typeface="Montserrat"/>
              </a:rPr>
              <a:t>yêu</a:t>
            </a:r>
            <a:r>
              <a:rPr lang="en-US" sz="3524" spc="133" dirty="0">
                <a:solidFill>
                  <a:srgbClr val="000000"/>
                </a:solidFill>
                <a:latin typeface="Montserrat"/>
              </a:rPr>
              <a:t> </a:t>
            </a:r>
            <a:r>
              <a:rPr lang="en-US" sz="3524" spc="133" dirty="0" err="1">
                <a:solidFill>
                  <a:srgbClr val="000000"/>
                </a:solidFill>
                <a:latin typeface="Montserrat"/>
              </a:rPr>
              <a:t>cầu</a:t>
            </a:r>
            <a:endParaRPr lang="en-US" sz="3524" spc="133" dirty="0">
              <a:solidFill>
                <a:srgbClr val="000000"/>
              </a:solidFill>
              <a:latin typeface="Montserrat"/>
            </a:endParaRPr>
          </a:p>
          <a:p>
            <a:pPr marL="761043" lvl="1" indent="-380521">
              <a:lnSpc>
                <a:spcPts val="7825"/>
              </a:lnSpc>
              <a:buFont typeface="Arial"/>
              <a:buChar char="•"/>
            </a:pPr>
            <a:r>
              <a:rPr lang="en-US" sz="3524" spc="133" dirty="0">
                <a:solidFill>
                  <a:srgbClr val="000000"/>
                </a:solidFill>
                <a:latin typeface="Montserrat"/>
              </a:rPr>
              <a:t> </a:t>
            </a:r>
            <a:r>
              <a:rPr lang="en-US" sz="3524" spc="133" dirty="0" err="1">
                <a:solidFill>
                  <a:srgbClr val="000000"/>
                </a:solidFill>
                <a:latin typeface="Montserrat"/>
              </a:rPr>
              <a:t>Các</a:t>
            </a:r>
            <a:r>
              <a:rPr lang="en-US" sz="3524" spc="133" dirty="0">
                <a:solidFill>
                  <a:srgbClr val="000000"/>
                </a:solidFill>
                <a:latin typeface="Montserrat"/>
              </a:rPr>
              <a:t> modules </a:t>
            </a:r>
            <a:r>
              <a:rPr lang="en-US" sz="3524" spc="133" dirty="0" err="1">
                <a:solidFill>
                  <a:srgbClr val="000000"/>
                </a:solidFill>
                <a:latin typeface="Montserrat"/>
              </a:rPr>
              <a:t>sử</a:t>
            </a:r>
            <a:r>
              <a:rPr lang="en-US" sz="3524" spc="133" dirty="0">
                <a:solidFill>
                  <a:srgbClr val="000000"/>
                </a:solidFill>
                <a:latin typeface="Montserrat"/>
              </a:rPr>
              <a:t> </a:t>
            </a:r>
            <a:r>
              <a:rPr lang="en-US" sz="3524" spc="133" dirty="0" err="1">
                <a:solidFill>
                  <a:srgbClr val="000000"/>
                </a:solidFill>
                <a:latin typeface="Montserrat"/>
              </a:rPr>
              <a:t>dụng</a:t>
            </a:r>
            <a:endParaRPr lang="en-US" sz="3524" spc="133" dirty="0">
              <a:solidFill>
                <a:srgbClr val="000000"/>
              </a:solidFill>
              <a:latin typeface="Montserrat"/>
            </a:endParaRPr>
          </a:p>
          <a:p>
            <a:pPr marL="761043" lvl="1" indent="-380521">
              <a:lnSpc>
                <a:spcPts val="7825"/>
              </a:lnSpc>
              <a:buFont typeface="Arial"/>
              <a:buChar char="•"/>
            </a:pPr>
            <a:r>
              <a:rPr lang="en-US" sz="3524" spc="133" dirty="0">
                <a:solidFill>
                  <a:srgbClr val="000000"/>
                </a:solidFill>
                <a:latin typeface="Montserrat"/>
              </a:rPr>
              <a:t> </a:t>
            </a:r>
            <a:r>
              <a:rPr lang="en-US" sz="3524" spc="133" dirty="0" err="1">
                <a:solidFill>
                  <a:srgbClr val="000000"/>
                </a:solidFill>
                <a:latin typeface="Montserrat"/>
              </a:rPr>
              <a:t>Triển</a:t>
            </a:r>
            <a:r>
              <a:rPr lang="en-US" sz="3524" spc="133" dirty="0">
                <a:solidFill>
                  <a:srgbClr val="000000"/>
                </a:solidFill>
                <a:latin typeface="Montserrat"/>
              </a:rPr>
              <a:t> </a:t>
            </a:r>
            <a:r>
              <a:rPr lang="en-US" sz="3524" spc="133" dirty="0" err="1">
                <a:solidFill>
                  <a:srgbClr val="000000"/>
                </a:solidFill>
                <a:latin typeface="Montserrat"/>
              </a:rPr>
              <a:t>khai</a:t>
            </a:r>
            <a:r>
              <a:rPr lang="en-US" sz="3524" spc="133" dirty="0">
                <a:solidFill>
                  <a:srgbClr val="000000"/>
                </a:solidFill>
                <a:latin typeface="Montserrat"/>
              </a:rPr>
              <a:t> </a:t>
            </a:r>
            <a:r>
              <a:rPr lang="en-US" sz="3524" spc="133" dirty="0" err="1">
                <a:solidFill>
                  <a:srgbClr val="000000"/>
                </a:solidFill>
                <a:latin typeface="Montserrat"/>
              </a:rPr>
              <a:t>các</a:t>
            </a:r>
            <a:r>
              <a:rPr lang="en-US" sz="3524" spc="133" dirty="0">
                <a:solidFill>
                  <a:srgbClr val="000000"/>
                </a:solidFill>
                <a:latin typeface="Montserrat"/>
              </a:rPr>
              <a:t> modules </a:t>
            </a:r>
            <a:r>
              <a:rPr lang="en-US" sz="3524" spc="133" dirty="0" err="1">
                <a:solidFill>
                  <a:srgbClr val="000000"/>
                </a:solidFill>
                <a:latin typeface="Montserrat"/>
              </a:rPr>
              <a:t>trên</a:t>
            </a:r>
            <a:r>
              <a:rPr lang="en-US" sz="3524" spc="133" dirty="0">
                <a:solidFill>
                  <a:srgbClr val="000000"/>
                </a:solidFill>
                <a:latin typeface="Montserrat"/>
              </a:rPr>
              <a:t> </a:t>
            </a:r>
            <a:r>
              <a:rPr lang="en-US" sz="3524" spc="133" dirty="0" err="1">
                <a:solidFill>
                  <a:srgbClr val="000000"/>
                </a:solidFill>
                <a:latin typeface="Montserrat"/>
              </a:rPr>
              <a:t>odoo</a:t>
            </a:r>
            <a:r>
              <a:rPr lang="en-US" sz="3524" spc="133" dirty="0">
                <a:solidFill>
                  <a:srgbClr val="000000"/>
                </a:solidFill>
                <a:latin typeface="Montserrat"/>
              </a:rPr>
              <a:t> (link demo)</a:t>
            </a:r>
          </a:p>
          <a:p>
            <a:pPr marL="761043" lvl="1" indent="-380521">
              <a:lnSpc>
                <a:spcPts val="7825"/>
              </a:lnSpc>
              <a:buFont typeface="Arial"/>
              <a:buChar char="•"/>
            </a:pPr>
            <a:r>
              <a:rPr lang="en-US" sz="3524" spc="133" dirty="0">
                <a:solidFill>
                  <a:srgbClr val="000000"/>
                </a:solidFill>
                <a:latin typeface="Montserrat"/>
              </a:rPr>
              <a:t> </a:t>
            </a:r>
            <a:r>
              <a:rPr lang="en-US" sz="3524" spc="133" dirty="0" err="1">
                <a:solidFill>
                  <a:srgbClr val="000000"/>
                </a:solidFill>
                <a:latin typeface="Montserrat"/>
              </a:rPr>
              <a:t>Tổng</a:t>
            </a:r>
            <a:r>
              <a:rPr lang="en-US" sz="3524" spc="133" dirty="0">
                <a:solidFill>
                  <a:srgbClr val="000000"/>
                </a:solidFill>
                <a:latin typeface="Montserrat"/>
              </a:rPr>
              <a:t> </a:t>
            </a:r>
            <a:r>
              <a:rPr lang="en-US" sz="3524" spc="133" dirty="0" err="1">
                <a:solidFill>
                  <a:srgbClr val="000000"/>
                </a:solidFill>
                <a:latin typeface="Montserrat"/>
              </a:rPr>
              <a:t>kết</a:t>
            </a:r>
            <a:r>
              <a:rPr lang="en-US" sz="3524" spc="133" dirty="0">
                <a:solidFill>
                  <a:srgbClr val="000000"/>
                </a:solidFill>
                <a:latin typeface="Montserrat"/>
              </a:rPr>
              <a:t> </a:t>
            </a:r>
          </a:p>
        </p:txBody>
      </p:sp>
      <p:sp>
        <p:nvSpPr>
          <p:cNvPr id="5" name="AutoShape 5"/>
          <p:cNvSpPr/>
          <p:nvPr/>
        </p:nvSpPr>
        <p:spPr>
          <a:xfrm>
            <a:off x="0" y="0"/>
            <a:ext cx="18288000" cy="3308006"/>
          </a:xfrm>
          <a:prstGeom prst="rect">
            <a:avLst/>
          </a:prstGeom>
          <a:solidFill>
            <a:srgbClr val="BEA8A7">
              <a:alpha val="19608"/>
            </a:srgbClr>
          </a:solidFill>
        </p:spPr>
        <p:txBody>
          <a:bodyPr/>
          <a:lstStyle/>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grpSp>
        <p:nvGrpSpPr>
          <p:cNvPr id="2" name="Group 2"/>
          <p:cNvGrpSpPr/>
          <p:nvPr/>
        </p:nvGrpSpPr>
        <p:grpSpPr>
          <a:xfrm>
            <a:off x="713014" y="3619500"/>
            <a:ext cx="16573500" cy="1793308"/>
            <a:chOff x="0" y="-9525"/>
            <a:chExt cx="22098000" cy="2391077"/>
          </a:xfrm>
        </p:grpSpPr>
        <p:sp>
          <p:nvSpPr>
            <p:cNvPr id="3" name="AutoShape 3"/>
            <p:cNvSpPr/>
            <p:nvPr/>
          </p:nvSpPr>
          <p:spPr>
            <a:xfrm>
              <a:off x="0" y="2313819"/>
              <a:ext cx="21640800" cy="67733"/>
            </a:xfrm>
            <a:prstGeom prst="rect">
              <a:avLst/>
            </a:prstGeom>
            <a:solidFill>
              <a:srgbClr val="302E2C"/>
            </a:solidFill>
          </p:spPr>
          <p:txBody>
            <a:bodyPr/>
            <a:lstStyle/>
            <a:p>
              <a:endParaRPr lang="en-US"/>
            </a:p>
          </p:txBody>
        </p:sp>
        <p:sp>
          <p:nvSpPr>
            <p:cNvPr id="4" name="TextBox 4"/>
            <p:cNvSpPr txBox="1"/>
            <p:nvPr/>
          </p:nvSpPr>
          <p:spPr>
            <a:xfrm>
              <a:off x="918163" y="-9525"/>
              <a:ext cx="21179837" cy="1641474"/>
            </a:xfrm>
            <a:prstGeom prst="rect">
              <a:avLst/>
            </a:prstGeom>
          </p:spPr>
          <p:txBody>
            <a:bodyPr wrap="square" lIns="0" tIns="0" rIns="0" bIns="0" rtlCol="0" anchor="t">
              <a:spAutoFit/>
            </a:bodyPr>
            <a:lstStyle/>
            <a:p>
              <a:pPr algn="ctr">
                <a:lnSpc>
                  <a:spcPts val="9600"/>
                </a:lnSpc>
              </a:pPr>
              <a:r>
                <a:rPr lang="en-US" sz="8000" spc="80" dirty="0" err="1">
                  <a:solidFill>
                    <a:srgbClr val="302E2C"/>
                  </a:solidFill>
                  <a:latin typeface="Sitka Text" pitchFamily="2" charset="0"/>
                </a:rPr>
                <a:t>Cảm</a:t>
              </a:r>
              <a:r>
                <a:rPr lang="en-US" sz="8000" spc="80" dirty="0">
                  <a:solidFill>
                    <a:srgbClr val="302E2C"/>
                  </a:solidFill>
                  <a:latin typeface="Sitka Text" pitchFamily="2" charset="0"/>
                </a:rPr>
                <a:t> </a:t>
              </a:r>
              <a:r>
                <a:rPr lang="en-US" sz="8000" spc="80" dirty="0" err="1">
                  <a:solidFill>
                    <a:srgbClr val="302E2C"/>
                  </a:solidFill>
                  <a:latin typeface="Sitka Text" pitchFamily="2" charset="0"/>
                </a:rPr>
                <a:t>ơn</a:t>
              </a:r>
              <a:r>
                <a:rPr lang="en-US" sz="8000" spc="80" dirty="0">
                  <a:solidFill>
                    <a:srgbClr val="302E2C"/>
                  </a:solidFill>
                  <a:latin typeface="Sitka Text" pitchFamily="2" charset="0"/>
                </a:rPr>
                <a:t> </a:t>
              </a:r>
              <a:r>
                <a:rPr lang="en-US" sz="8000" spc="80" dirty="0" err="1">
                  <a:solidFill>
                    <a:srgbClr val="302E2C"/>
                  </a:solidFill>
                  <a:latin typeface="Sitka Text" pitchFamily="2" charset="0"/>
                </a:rPr>
                <a:t>mọi</a:t>
              </a:r>
              <a:r>
                <a:rPr lang="en-US" sz="8000" spc="80" dirty="0">
                  <a:solidFill>
                    <a:srgbClr val="302E2C"/>
                  </a:solidFill>
                  <a:latin typeface="Sitka Text" pitchFamily="2" charset="0"/>
                </a:rPr>
                <a:t> </a:t>
              </a:r>
              <a:r>
                <a:rPr lang="en-US" sz="8000" spc="80" dirty="0" err="1">
                  <a:solidFill>
                    <a:srgbClr val="302E2C"/>
                  </a:solidFill>
                  <a:latin typeface="Sitka Text" pitchFamily="2" charset="0"/>
                </a:rPr>
                <a:t>người</a:t>
              </a:r>
              <a:r>
                <a:rPr lang="en-US" sz="8000" spc="80" dirty="0">
                  <a:solidFill>
                    <a:srgbClr val="302E2C"/>
                  </a:solidFill>
                  <a:latin typeface="Sitka Text" pitchFamily="2" charset="0"/>
                </a:rPr>
                <a:t> </a:t>
              </a:r>
              <a:r>
                <a:rPr lang="en-US" sz="8000" spc="80" dirty="0" err="1">
                  <a:solidFill>
                    <a:srgbClr val="302E2C"/>
                  </a:solidFill>
                  <a:latin typeface="Sitka Text" pitchFamily="2" charset="0"/>
                </a:rPr>
                <a:t>đã</a:t>
              </a:r>
              <a:r>
                <a:rPr lang="en-US" sz="8000" spc="80" dirty="0">
                  <a:solidFill>
                    <a:srgbClr val="302E2C"/>
                  </a:solidFill>
                  <a:latin typeface="Sitka Text" pitchFamily="2" charset="0"/>
                </a:rPr>
                <a:t> </a:t>
              </a:r>
              <a:r>
                <a:rPr lang="en-US" sz="8000" spc="80" dirty="0" err="1">
                  <a:solidFill>
                    <a:srgbClr val="302E2C"/>
                  </a:solidFill>
                  <a:latin typeface="Sitka Text" pitchFamily="2" charset="0"/>
                </a:rPr>
                <a:t>lắng</a:t>
              </a:r>
              <a:r>
                <a:rPr lang="en-US" sz="8000" spc="80" dirty="0">
                  <a:solidFill>
                    <a:srgbClr val="302E2C"/>
                  </a:solidFill>
                  <a:latin typeface="Sitka Text" pitchFamily="2" charset="0"/>
                </a:rPr>
                <a:t> </a:t>
              </a:r>
              <a:r>
                <a:rPr lang="en-US" sz="8000" spc="80" dirty="0" err="1">
                  <a:solidFill>
                    <a:srgbClr val="302E2C"/>
                  </a:solidFill>
                  <a:latin typeface="Sitka Text" pitchFamily="2" charset="0"/>
                </a:rPr>
                <a:t>nghe</a:t>
              </a:r>
              <a:endParaRPr lang="en-US" sz="8000" spc="80" dirty="0">
                <a:solidFill>
                  <a:srgbClr val="302E2C"/>
                </a:solidFill>
                <a:latin typeface="Sitka Text" pitchFamily="2" charset="0"/>
              </a:endParaRPr>
            </a:p>
          </p:txBody>
        </p:sp>
      </p:grpSp>
      <p:grpSp>
        <p:nvGrpSpPr>
          <p:cNvPr id="5" name="Group 5"/>
          <p:cNvGrpSpPr/>
          <p:nvPr/>
        </p:nvGrpSpPr>
        <p:grpSpPr>
          <a:xfrm>
            <a:off x="1028700" y="1028700"/>
            <a:ext cx="881602" cy="911590"/>
            <a:chOff x="0" y="0"/>
            <a:chExt cx="628022" cy="649385"/>
          </a:xfrm>
        </p:grpSpPr>
        <p:sp>
          <p:nvSpPr>
            <p:cNvPr id="6" name="Freeform 6"/>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grpSp>
        <p:nvGrpSpPr>
          <p:cNvPr id="7" name="Group 7"/>
          <p:cNvGrpSpPr/>
          <p:nvPr/>
        </p:nvGrpSpPr>
        <p:grpSpPr>
          <a:xfrm rot="-10800000">
            <a:off x="16377698" y="8346710"/>
            <a:ext cx="881602" cy="911590"/>
            <a:chOff x="0" y="0"/>
            <a:chExt cx="628022" cy="649385"/>
          </a:xfrm>
        </p:grpSpPr>
        <p:sp>
          <p:nvSpPr>
            <p:cNvPr id="8" name="Freeform 8"/>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TextBox 2"/>
          <p:cNvSpPr txBox="1"/>
          <p:nvPr/>
        </p:nvSpPr>
        <p:spPr>
          <a:xfrm>
            <a:off x="4517949" y="2273405"/>
            <a:ext cx="7577835" cy="476250"/>
          </a:xfrm>
          <a:prstGeom prst="rect">
            <a:avLst/>
          </a:prstGeom>
        </p:spPr>
        <p:txBody>
          <a:bodyPr lIns="0" tIns="0" rIns="0" bIns="0" rtlCol="0" anchor="t">
            <a:spAutoFit/>
          </a:bodyPr>
          <a:lstStyle/>
          <a:p>
            <a:pPr>
              <a:lnSpc>
                <a:spcPts val="3719"/>
              </a:lnSpc>
            </a:pPr>
            <a:endParaRPr/>
          </a:p>
        </p:txBody>
      </p:sp>
      <p:sp>
        <p:nvSpPr>
          <p:cNvPr id="3" name="AutoShape 3"/>
          <p:cNvSpPr/>
          <p:nvPr/>
        </p:nvSpPr>
        <p:spPr>
          <a:xfrm>
            <a:off x="-374828" y="-28024"/>
            <a:ext cx="5389303" cy="10792587"/>
          </a:xfrm>
          <a:prstGeom prst="rect">
            <a:avLst/>
          </a:prstGeom>
          <a:solidFill>
            <a:srgbClr val="BEA8A7">
              <a:alpha val="19608"/>
            </a:srgbClr>
          </a:solidFill>
        </p:spPr>
        <p:txBody>
          <a:bodyPr/>
          <a:lstStyle/>
          <a:p>
            <a:endParaRPr lang="en-US"/>
          </a:p>
        </p:txBody>
      </p:sp>
      <p:sp>
        <p:nvSpPr>
          <p:cNvPr id="4" name="TextBox 4"/>
          <p:cNvSpPr txBox="1"/>
          <p:nvPr/>
        </p:nvSpPr>
        <p:spPr>
          <a:xfrm>
            <a:off x="1687013" y="2416280"/>
            <a:ext cx="9252103" cy="4763263"/>
          </a:xfrm>
          <a:prstGeom prst="rect">
            <a:avLst/>
          </a:prstGeom>
        </p:spPr>
        <p:txBody>
          <a:bodyPr lIns="0" tIns="0" rIns="0" bIns="0" rtlCol="0" anchor="t">
            <a:spAutoFit/>
          </a:bodyPr>
          <a:lstStyle/>
          <a:p>
            <a:pPr algn="just">
              <a:lnSpc>
                <a:spcPts val="9638"/>
              </a:lnSpc>
            </a:pPr>
            <a:r>
              <a:rPr lang="en-US" sz="5099" spc="724">
                <a:solidFill>
                  <a:srgbClr val="302E2C"/>
                </a:solidFill>
                <a:latin typeface="Montserrat"/>
              </a:rPr>
              <a:t>GIỚI</a:t>
            </a:r>
          </a:p>
          <a:p>
            <a:pPr algn="just">
              <a:lnSpc>
                <a:spcPts val="9638"/>
              </a:lnSpc>
            </a:pPr>
            <a:r>
              <a:rPr lang="en-US" sz="5099" spc="724">
                <a:solidFill>
                  <a:srgbClr val="302E2C"/>
                </a:solidFill>
                <a:latin typeface="Montserrat"/>
              </a:rPr>
              <a:t>THIỆU</a:t>
            </a:r>
          </a:p>
          <a:p>
            <a:pPr algn="just">
              <a:lnSpc>
                <a:spcPts val="9638"/>
              </a:lnSpc>
            </a:pPr>
            <a:r>
              <a:rPr lang="en-US" sz="5099" spc="724">
                <a:solidFill>
                  <a:srgbClr val="302E2C"/>
                </a:solidFill>
                <a:latin typeface="Montserrat"/>
              </a:rPr>
              <a:t>ĐỒ</a:t>
            </a:r>
          </a:p>
          <a:p>
            <a:pPr algn="just">
              <a:lnSpc>
                <a:spcPts val="9638"/>
              </a:lnSpc>
            </a:pPr>
            <a:r>
              <a:rPr lang="en-US" sz="5099" spc="724">
                <a:solidFill>
                  <a:srgbClr val="302E2C"/>
                </a:solidFill>
                <a:latin typeface="Montserrat"/>
              </a:rPr>
              <a:t>ÁN</a:t>
            </a:r>
          </a:p>
        </p:txBody>
      </p:sp>
      <p:grpSp>
        <p:nvGrpSpPr>
          <p:cNvPr id="5" name="Group 5"/>
          <p:cNvGrpSpPr/>
          <p:nvPr/>
        </p:nvGrpSpPr>
        <p:grpSpPr>
          <a:xfrm rot="-10800000">
            <a:off x="3236791" y="6723748"/>
            <a:ext cx="881602" cy="911590"/>
            <a:chOff x="0" y="0"/>
            <a:chExt cx="628022" cy="649385"/>
          </a:xfrm>
        </p:grpSpPr>
        <p:sp>
          <p:nvSpPr>
            <p:cNvPr id="6" name="Freeform 6"/>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grpSp>
        <p:nvGrpSpPr>
          <p:cNvPr id="7" name="Group 7"/>
          <p:cNvGrpSpPr/>
          <p:nvPr/>
        </p:nvGrpSpPr>
        <p:grpSpPr>
          <a:xfrm>
            <a:off x="587899" y="2060498"/>
            <a:ext cx="881602" cy="911590"/>
            <a:chOff x="0" y="0"/>
            <a:chExt cx="628022" cy="649385"/>
          </a:xfrm>
        </p:grpSpPr>
        <p:sp>
          <p:nvSpPr>
            <p:cNvPr id="8" name="Freeform 8"/>
            <p:cNvSpPr/>
            <p:nvPr/>
          </p:nvSpPr>
          <p:spPr>
            <a:xfrm>
              <a:off x="0" y="0"/>
              <a:ext cx="628022" cy="649385"/>
            </a:xfrm>
            <a:custGeom>
              <a:avLst/>
              <a:gdLst/>
              <a:ahLst/>
              <a:cxnLst/>
              <a:rect l="l" t="t" r="r" b="b"/>
              <a:pathLst>
                <a:path w="628022" h="649385">
                  <a:moveTo>
                    <a:pt x="464192" y="0"/>
                  </a:moveTo>
                  <a:lnTo>
                    <a:pt x="0" y="0"/>
                  </a:lnTo>
                  <a:lnTo>
                    <a:pt x="0" y="649385"/>
                  </a:lnTo>
                  <a:lnTo>
                    <a:pt x="76200" y="649385"/>
                  </a:lnTo>
                  <a:lnTo>
                    <a:pt x="76200" y="76200"/>
                  </a:lnTo>
                  <a:lnTo>
                    <a:pt x="628022" y="76200"/>
                  </a:lnTo>
                  <a:lnTo>
                    <a:pt x="628022" y="0"/>
                  </a:lnTo>
                  <a:close/>
                </a:path>
              </a:pathLst>
            </a:custGeom>
            <a:solidFill>
              <a:srgbClr val="302E2C"/>
            </a:solidFill>
          </p:spPr>
          <p:txBody>
            <a:bodyPr/>
            <a:lstStyle/>
            <a:p>
              <a:endParaRPr lang="en-US"/>
            </a:p>
          </p:txBody>
        </p:sp>
      </p:grpSp>
      <p:sp>
        <p:nvSpPr>
          <p:cNvPr id="9" name="TextBox 9"/>
          <p:cNvSpPr txBox="1"/>
          <p:nvPr/>
        </p:nvSpPr>
        <p:spPr>
          <a:xfrm>
            <a:off x="7349307" y="738800"/>
            <a:ext cx="9492953" cy="8782689"/>
          </a:xfrm>
          <a:prstGeom prst="rect">
            <a:avLst/>
          </a:prstGeom>
        </p:spPr>
        <p:txBody>
          <a:bodyPr lIns="0" tIns="0" rIns="0" bIns="0" rtlCol="0" anchor="t">
            <a:spAutoFit/>
          </a:bodyPr>
          <a:lstStyle/>
          <a:p>
            <a:pPr marL="928365" lvl="1" indent="-464182">
              <a:lnSpc>
                <a:spcPts val="10104"/>
              </a:lnSpc>
              <a:buFont typeface="Arial"/>
              <a:buChar char="•"/>
            </a:pPr>
            <a:r>
              <a:rPr lang="en-US" sz="4299">
                <a:solidFill>
                  <a:srgbClr val="302E2C"/>
                </a:solidFill>
                <a:latin typeface="Montserrat"/>
              </a:rPr>
              <a:t> Lý do chọn đề tài </a:t>
            </a:r>
          </a:p>
          <a:p>
            <a:pPr marL="928365" lvl="1" indent="-464182">
              <a:lnSpc>
                <a:spcPts val="10104"/>
              </a:lnSpc>
              <a:buFont typeface="Arial"/>
              <a:buChar char="•"/>
            </a:pPr>
            <a:r>
              <a:rPr lang="en-US" sz="4299">
                <a:solidFill>
                  <a:srgbClr val="302E2C"/>
                </a:solidFill>
                <a:latin typeface="Montserrat"/>
              </a:rPr>
              <a:t> Mục tiêu</a:t>
            </a:r>
          </a:p>
          <a:p>
            <a:pPr marL="928365" lvl="1" indent="-464182">
              <a:lnSpc>
                <a:spcPts val="10104"/>
              </a:lnSpc>
              <a:buFont typeface="Arial"/>
              <a:buChar char="•"/>
            </a:pPr>
            <a:r>
              <a:rPr lang="en-US" sz="4299">
                <a:solidFill>
                  <a:srgbClr val="302E2C"/>
                </a:solidFill>
                <a:latin typeface="Montserrat"/>
              </a:rPr>
              <a:t> Giải pháp</a:t>
            </a:r>
          </a:p>
          <a:p>
            <a:pPr marL="928365" lvl="1" indent="-464182">
              <a:lnSpc>
                <a:spcPts val="10104"/>
              </a:lnSpc>
              <a:buFont typeface="Arial"/>
              <a:buChar char="•"/>
            </a:pPr>
            <a:r>
              <a:rPr lang="en-US" sz="4299">
                <a:solidFill>
                  <a:srgbClr val="302E2C"/>
                </a:solidFill>
                <a:latin typeface="Montserrat"/>
              </a:rPr>
              <a:t> Phạm vi</a:t>
            </a:r>
          </a:p>
          <a:p>
            <a:pPr marL="928365" lvl="1" indent="-464182">
              <a:lnSpc>
                <a:spcPts val="10104"/>
              </a:lnSpc>
              <a:buFont typeface="Arial"/>
              <a:buChar char="•"/>
            </a:pPr>
            <a:r>
              <a:rPr lang="en-US" sz="4299">
                <a:solidFill>
                  <a:srgbClr val="302E2C"/>
                </a:solidFill>
                <a:latin typeface="Montserrat"/>
              </a:rPr>
              <a:t> Công cụ sử dụng</a:t>
            </a:r>
          </a:p>
          <a:p>
            <a:pPr marL="928365" lvl="1" indent="-464182">
              <a:lnSpc>
                <a:spcPts val="10104"/>
              </a:lnSpc>
              <a:buFont typeface="Arial"/>
              <a:buChar char="•"/>
            </a:pPr>
            <a:r>
              <a:rPr lang="en-US" sz="4299">
                <a:solidFill>
                  <a:srgbClr val="302E2C"/>
                </a:solidFill>
                <a:latin typeface="Montserrat"/>
              </a:rPr>
              <a:t> Doanh nghiệp đang triển khai </a:t>
            </a:r>
          </a:p>
          <a:p>
            <a:pPr>
              <a:lnSpc>
                <a:spcPts val="10104"/>
              </a:lnSpc>
            </a:pPr>
            <a:endParaRPr lang="en-US" sz="4299">
              <a:solidFill>
                <a:srgbClr val="302E2C"/>
              </a:solidFill>
              <a:latin typeface="Montserrat"/>
            </a:endParaRPr>
          </a:p>
        </p:txBody>
      </p:sp>
      <p:sp>
        <p:nvSpPr>
          <p:cNvPr id="10" name="AutoShape 10"/>
          <p:cNvSpPr/>
          <p:nvPr/>
        </p:nvSpPr>
        <p:spPr>
          <a:xfrm>
            <a:off x="14986330" y="8231176"/>
            <a:ext cx="5389303" cy="5076459"/>
          </a:xfrm>
          <a:prstGeom prst="rect">
            <a:avLst/>
          </a:prstGeom>
          <a:solidFill>
            <a:srgbClr val="BEA8A7">
              <a:alpha val="19608"/>
            </a:srgbClr>
          </a:solid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585669" y="528002"/>
            <a:ext cx="7048699" cy="896620"/>
          </a:xfrm>
          <a:prstGeom prst="rect">
            <a:avLst/>
          </a:prstGeom>
        </p:spPr>
        <p:txBody>
          <a:bodyPr lIns="0" tIns="0" rIns="0" bIns="0" rtlCol="0" anchor="t">
            <a:spAutoFit/>
          </a:bodyPr>
          <a:lstStyle/>
          <a:p>
            <a:pPr algn="ctr">
              <a:lnSpc>
                <a:spcPts val="7279"/>
              </a:lnSpc>
            </a:pPr>
            <a:r>
              <a:rPr lang="en-US" sz="5199" dirty="0">
                <a:solidFill>
                  <a:srgbClr val="000000"/>
                </a:solidFill>
                <a:latin typeface="DejaVu Serif"/>
              </a:rPr>
              <a:t>1.1 Lý do </a:t>
            </a:r>
            <a:r>
              <a:rPr lang="en-US" sz="5199" dirty="0" err="1">
                <a:solidFill>
                  <a:srgbClr val="000000"/>
                </a:solidFill>
                <a:latin typeface="DejaVu Serif"/>
              </a:rPr>
              <a:t>chọn</a:t>
            </a:r>
            <a:r>
              <a:rPr lang="en-US" sz="5199" dirty="0">
                <a:solidFill>
                  <a:srgbClr val="000000"/>
                </a:solidFill>
                <a:latin typeface="DejaVu Serif"/>
              </a:rPr>
              <a:t> </a:t>
            </a:r>
            <a:r>
              <a:rPr lang="en-US" sz="5199" dirty="0" err="1">
                <a:solidFill>
                  <a:srgbClr val="000000"/>
                </a:solidFill>
                <a:latin typeface="DejaVu Serif"/>
              </a:rPr>
              <a:t>đề</a:t>
            </a:r>
            <a:r>
              <a:rPr lang="en-US" sz="5199" dirty="0">
                <a:solidFill>
                  <a:srgbClr val="000000"/>
                </a:solidFill>
                <a:latin typeface="DejaVu Serif"/>
              </a:rPr>
              <a:t> </a:t>
            </a:r>
            <a:r>
              <a:rPr lang="en-US" sz="5199" dirty="0" err="1">
                <a:solidFill>
                  <a:srgbClr val="000000"/>
                </a:solidFill>
                <a:latin typeface="DejaVu Serif"/>
              </a:rPr>
              <a:t>tài</a:t>
            </a:r>
            <a:endParaRPr lang="en-US" sz="5199" dirty="0">
              <a:solidFill>
                <a:srgbClr val="000000"/>
              </a:solidFill>
              <a:latin typeface="DejaVu Serif"/>
            </a:endParaRPr>
          </a:p>
        </p:txBody>
      </p:sp>
      <p:sp>
        <p:nvSpPr>
          <p:cNvPr id="4" name="AutoShape 4"/>
          <p:cNvSpPr/>
          <p:nvPr/>
        </p:nvSpPr>
        <p:spPr>
          <a:xfrm>
            <a:off x="0" y="7623374"/>
            <a:ext cx="18288000" cy="2130329"/>
          </a:xfrm>
          <a:prstGeom prst="rect">
            <a:avLst/>
          </a:prstGeom>
          <a:solidFill>
            <a:srgbClr val="BEA8A7">
              <a:alpha val="19608"/>
            </a:srgbClr>
          </a:solidFill>
        </p:spPr>
        <p:txBody>
          <a:bodyPr/>
          <a:lstStyle/>
          <a:p>
            <a:endParaRPr lang="en-US"/>
          </a:p>
        </p:txBody>
      </p:sp>
      <p:sp>
        <p:nvSpPr>
          <p:cNvPr id="5" name="TextBox 5"/>
          <p:cNvSpPr txBox="1"/>
          <p:nvPr/>
        </p:nvSpPr>
        <p:spPr>
          <a:xfrm>
            <a:off x="585669" y="2162543"/>
            <a:ext cx="17116662" cy="8899779"/>
          </a:xfrm>
          <a:prstGeom prst="rect">
            <a:avLst/>
          </a:prstGeom>
        </p:spPr>
        <p:txBody>
          <a:bodyPr lIns="0" tIns="0" rIns="0" bIns="0" rtlCol="0" anchor="t">
            <a:spAutoFit/>
          </a:bodyPr>
          <a:lstStyle/>
          <a:p>
            <a:pPr marL="712470" lvl="1" indent="-356235" algn="just">
              <a:lnSpc>
                <a:spcPts val="4158"/>
              </a:lnSpc>
              <a:buFont typeface="Arial"/>
              <a:buChar char="•"/>
            </a:pPr>
            <a:r>
              <a:rPr lang="en-US" sz="3300">
                <a:solidFill>
                  <a:srgbClr val="000000"/>
                </a:solidFill>
                <a:latin typeface="Montserrat"/>
              </a:rPr>
              <a:t>Nước ta là một nước nông nghiệp, có đến 70% dân số lao động nước ta hoạt động trong lĩnh vực này. Vì vậy, sản xuất lĩnh vực nông nghiệp đóng vai trò vô cùng quan trọng trong nền kinh tế quốc dân, đóng góp khoảng 24% GDP, gần 30% giá trị hàng hóa xuất khẩu.</a:t>
            </a:r>
          </a:p>
          <a:p>
            <a:pPr algn="just">
              <a:lnSpc>
                <a:spcPts val="4158"/>
              </a:lnSpc>
            </a:pPr>
            <a:endParaRPr lang="en-US" sz="3300">
              <a:solidFill>
                <a:srgbClr val="000000"/>
              </a:solidFill>
              <a:latin typeface="Montserrat"/>
            </a:endParaRPr>
          </a:p>
          <a:p>
            <a:pPr marL="712470" lvl="1" indent="-356235" algn="just">
              <a:lnSpc>
                <a:spcPts val="4158"/>
              </a:lnSpc>
              <a:buFont typeface="Arial"/>
              <a:buChar char="•"/>
            </a:pPr>
            <a:r>
              <a:rPr lang="en-US" sz="3300">
                <a:solidFill>
                  <a:srgbClr val="000000"/>
                </a:solidFill>
                <a:latin typeface="Montserrat"/>
              </a:rPr>
              <a:t>Với vị trí là một nước đang phát triển nông nghiệp. Tuy nhiên, việc áp dụng công nghệ trong ngành Nông nghiệp vẫn còn khoảng cách so với yêu cầu đặt ra từ thực tế phát triển, đặc biệt trong bối cảnh biến đổi khí hậu đang gia tăng, sức ép, nông sản "nhiễm bẩn" và sản phẩm nông nghiệp Việt Nam phải đối mặt với sự cạnh tranh gay gắt trên thị trường toàn cầu hóa.</a:t>
            </a:r>
          </a:p>
          <a:p>
            <a:pPr algn="just">
              <a:lnSpc>
                <a:spcPts val="4158"/>
              </a:lnSpc>
            </a:pPr>
            <a:endParaRPr lang="en-US" sz="3300">
              <a:solidFill>
                <a:srgbClr val="000000"/>
              </a:solidFill>
              <a:latin typeface="Montserrat"/>
            </a:endParaRPr>
          </a:p>
          <a:p>
            <a:pPr algn="just">
              <a:lnSpc>
                <a:spcPts val="4158"/>
              </a:lnSpc>
            </a:pPr>
            <a:r>
              <a:rPr lang="en-US" sz="3300">
                <a:solidFill>
                  <a:srgbClr val="000000"/>
                </a:solidFill>
                <a:latin typeface="Montserrat"/>
              </a:rPr>
              <a:t>Hiểu được những khó khăn này nên nhóm muốn làm cho mọi người có cái nhìn rõ hơn về quy trình sản xuất cũng như cung cấp nông sản sạch từ trang trại đến lúc đến tay của khách hàng. </a:t>
            </a:r>
          </a:p>
          <a:p>
            <a:pPr algn="just">
              <a:lnSpc>
                <a:spcPts val="4158"/>
              </a:lnSpc>
            </a:pPr>
            <a:r>
              <a:rPr lang="en-US" sz="3300">
                <a:solidFill>
                  <a:srgbClr val="000000"/>
                </a:solidFill>
                <a:latin typeface="Montserrat"/>
              </a:rPr>
              <a:t> </a:t>
            </a:r>
          </a:p>
          <a:p>
            <a:pPr algn="just">
              <a:lnSpc>
                <a:spcPts val="4158"/>
              </a:lnSpc>
            </a:pPr>
            <a:endParaRPr lang="en-US" sz="3300">
              <a:solidFill>
                <a:srgbClr val="000000"/>
              </a:solidFill>
              <a:latin typeface="Montserrat"/>
            </a:endParaRPr>
          </a:p>
          <a:p>
            <a:pPr algn="just">
              <a:lnSpc>
                <a:spcPts val="4158"/>
              </a:lnSpc>
            </a:pPr>
            <a:endParaRPr lang="en-US" sz="3300">
              <a:solidFill>
                <a:srgbClr val="000000"/>
              </a:solidFill>
              <a:latin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585668" y="528002"/>
            <a:ext cx="4595931" cy="864211"/>
          </a:xfrm>
          <a:prstGeom prst="rect">
            <a:avLst/>
          </a:prstGeom>
        </p:spPr>
        <p:txBody>
          <a:bodyPr wrap="square" lIns="0" tIns="0" rIns="0" bIns="0" rtlCol="0" anchor="t">
            <a:spAutoFit/>
          </a:bodyPr>
          <a:lstStyle/>
          <a:p>
            <a:pPr algn="ctr">
              <a:lnSpc>
                <a:spcPts val="7279"/>
              </a:lnSpc>
            </a:pPr>
            <a:r>
              <a:rPr lang="en-US" sz="5199" dirty="0">
                <a:solidFill>
                  <a:srgbClr val="000000"/>
                </a:solidFill>
                <a:latin typeface="DejaVu Serif"/>
              </a:rPr>
              <a:t>1.2 </a:t>
            </a:r>
            <a:r>
              <a:rPr lang="en-US" sz="5199" dirty="0" err="1">
                <a:solidFill>
                  <a:srgbClr val="000000"/>
                </a:solidFill>
                <a:latin typeface="DejaVu Serif"/>
              </a:rPr>
              <a:t>Mục</a:t>
            </a:r>
            <a:r>
              <a:rPr lang="en-US" sz="5199" dirty="0">
                <a:solidFill>
                  <a:srgbClr val="000000"/>
                </a:solidFill>
                <a:latin typeface="DejaVu Serif"/>
              </a:rPr>
              <a:t> </a:t>
            </a:r>
            <a:r>
              <a:rPr lang="en-US" sz="5199" dirty="0" err="1">
                <a:solidFill>
                  <a:srgbClr val="000000"/>
                </a:solidFill>
                <a:latin typeface="DejaVu Serif"/>
              </a:rPr>
              <a:t>tiêu</a:t>
            </a:r>
            <a:endParaRPr lang="en-US" sz="5199" dirty="0">
              <a:solidFill>
                <a:srgbClr val="000000"/>
              </a:solidFill>
              <a:latin typeface="DejaVu Serif"/>
            </a:endParaRPr>
          </a:p>
        </p:txBody>
      </p:sp>
      <p:sp>
        <p:nvSpPr>
          <p:cNvPr id="4" name="TextBox 4"/>
          <p:cNvSpPr txBox="1"/>
          <p:nvPr/>
        </p:nvSpPr>
        <p:spPr>
          <a:xfrm>
            <a:off x="585669" y="2421247"/>
            <a:ext cx="17116662" cy="8756142"/>
          </a:xfrm>
          <a:prstGeom prst="rect">
            <a:avLst/>
          </a:prstGeom>
        </p:spPr>
        <p:txBody>
          <a:bodyPr lIns="0" tIns="0" rIns="0" bIns="0" rtlCol="0" anchor="t">
            <a:spAutoFit/>
          </a:bodyPr>
          <a:lstStyle/>
          <a:p>
            <a:pPr marL="712470" lvl="1" indent="-356235" algn="just">
              <a:lnSpc>
                <a:spcPts val="4389"/>
              </a:lnSpc>
              <a:buFont typeface="Arial"/>
              <a:buChar char="•"/>
            </a:pPr>
            <a:r>
              <a:rPr lang="en-US" sz="3300" dirty="0" err="1">
                <a:solidFill>
                  <a:srgbClr val="000000"/>
                </a:solidFill>
                <a:latin typeface="Montserrat"/>
              </a:rPr>
              <a:t>Xây</a:t>
            </a:r>
            <a:r>
              <a:rPr lang="en-US" sz="3300" dirty="0">
                <a:solidFill>
                  <a:srgbClr val="000000"/>
                </a:solidFill>
                <a:latin typeface="Montserrat"/>
              </a:rPr>
              <a:t> </a:t>
            </a:r>
            <a:r>
              <a:rPr lang="en-US" sz="3300" dirty="0" err="1">
                <a:solidFill>
                  <a:srgbClr val="000000"/>
                </a:solidFill>
                <a:latin typeface="Montserrat"/>
              </a:rPr>
              <a:t>dựng</a:t>
            </a:r>
            <a:r>
              <a:rPr lang="en-US" sz="3300" dirty="0">
                <a:solidFill>
                  <a:srgbClr val="000000"/>
                </a:solidFill>
                <a:latin typeface="Montserrat"/>
              </a:rPr>
              <a:t> </a:t>
            </a:r>
            <a:r>
              <a:rPr lang="en-US" sz="3300" dirty="0" err="1">
                <a:solidFill>
                  <a:srgbClr val="000000"/>
                </a:solidFill>
                <a:latin typeface="Montserrat"/>
              </a:rPr>
              <a:t>một</a:t>
            </a:r>
            <a:r>
              <a:rPr lang="en-US" sz="3300" dirty="0">
                <a:solidFill>
                  <a:srgbClr val="000000"/>
                </a:solidFill>
                <a:latin typeface="Montserrat"/>
              </a:rPr>
              <a:t> </a:t>
            </a:r>
            <a:r>
              <a:rPr lang="en-US" sz="3300" dirty="0" err="1">
                <a:solidFill>
                  <a:srgbClr val="000000"/>
                </a:solidFill>
                <a:latin typeface="Montserrat"/>
              </a:rPr>
              <a:t>trang</a:t>
            </a:r>
            <a:r>
              <a:rPr lang="en-US" sz="3300" dirty="0">
                <a:solidFill>
                  <a:srgbClr val="000000"/>
                </a:solidFill>
                <a:latin typeface="Montserrat"/>
              </a:rPr>
              <a:t> web </a:t>
            </a:r>
            <a:r>
              <a:rPr lang="en-US" sz="3300" dirty="0" err="1">
                <a:solidFill>
                  <a:srgbClr val="000000"/>
                </a:solidFill>
                <a:latin typeface="Montserrat"/>
              </a:rPr>
              <a:t>thương</a:t>
            </a:r>
            <a:r>
              <a:rPr lang="en-US" sz="3300" dirty="0">
                <a:solidFill>
                  <a:srgbClr val="000000"/>
                </a:solidFill>
                <a:latin typeface="Montserrat"/>
              </a:rPr>
              <a:t> </a:t>
            </a:r>
            <a:r>
              <a:rPr lang="en-US" sz="3300" dirty="0" err="1">
                <a:solidFill>
                  <a:srgbClr val="000000"/>
                </a:solidFill>
                <a:latin typeface="Montserrat"/>
              </a:rPr>
              <a:t>mại</a:t>
            </a:r>
            <a:r>
              <a:rPr lang="en-US" sz="3300" dirty="0">
                <a:solidFill>
                  <a:srgbClr val="000000"/>
                </a:solidFill>
                <a:latin typeface="Montserrat"/>
              </a:rPr>
              <a:t> </a:t>
            </a:r>
            <a:r>
              <a:rPr lang="en-US" sz="3300" dirty="0" err="1">
                <a:solidFill>
                  <a:srgbClr val="000000"/>
                </a:solidFill>
                <a:latin typeface="Montserrat"/>
              </a:rPr>
              <a:t>điện</a:t>
            </a:r>
            <a:r>
              <a:rPr lang="en-US" sz="3300" dirty="0">
                <a:solidFill>
                  <a:srgbClr val="000000"/>
                </a:solidFill>
                <a:latin typeface="Montserrat"/>
              </a:rPr>
              <a:t> </a:t>
            </a:r>
            <a:r>
              <a:rPr lang="en-US" sz="3300" dirty="0" err="1">
                <a:solidFill>
                  <a:srgbClr val="000000"/>
                </a:solidFill>
                <a:latin typeface="Montserrat"/>
              </a:rPr>
              <a:t>tử</a:t>
            </a:r>
            <a:r>
              <a:rPr lang="en-US" sz="3300" dirty="0">
                <a:solidFill>
                  <a:srgbClr val="000000"/>
                </a:solidFill>
                <a:latin typeface="Montserrat"/>
              </a:rPr>
              <a:t> </a:t>
            </a:r>
            <a:r>
              <a:rPr lang="en-US" sz="3300" dirty="0" err="1">
                <a:solidFill>
                  <a:srgbClr val="000000"/>
                </a:solidFill>
                <a:latin typeface="Montserrat"/>
              </a:rPr>
              <a:t>bán</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trên</a:t>
            </a:r>
            <a:r>
              <a:rPr lang="en-US" sz="3300" dirty="0">
                <a:solidFill>
                  <a:srgbClr val="000000"/>
                </a:solidFill>
                <a:latin typeface="Montserrat"/>
              </a:rPr>
              <a:t> </a:t>
            </a:r>
            <a:r>
              <a:rPr lang="en-US" sz="3300" dirty="0" err="1">
                <a:solidFill>
                  <a:srgbClr val="000000"/>
                </a:solidFill>
                <a:latin typeface="Montserrat"/>
              </a:rPr>
              <a:t>nền</a:t>
            </a:r>
            <a:r>
              <a:rPr lang="en-US" sz="3300" dirty="0">
                <a:solidFill>
                  <a:srgbClr val="000000"/>
                </a:solidFill>
                <a:latin typeface="Montserrat"/>
              </a:rPr>
              <a:t> </a:t>
            </a:r>
            <a:r>
              <a:rPr lang="en-US" sz="3300" dirty="0" err="1">
                <a:solidFill>
                  <a:srgbClr val="000000"/>
                </a:solidFill>
                <a:latin typeface="Montserrat"/>
              </a:rPr>
              <a:t>tảng</a:t>
            </a:r>
            <a:r>
              <a:rPr lang="en-US" sz="3300" dirty="0">
                <a:solidFill>
                  <a:srgbClr val="000000"/>
                </a:solidFill>
                <a:latin typeface="Montserrat"/>
              </a:rPr>
              <a:t> Odoo </a:t>
            </a:r>
            <a:r>
              <a:rPr lang="en-US" sz="3300" dirty="0" err="1">
                <a:solidFill>
                  <a:srgbClr val="000000"/>
                </a:solidFill>
                <a:latin typeface="Montserrat"/>
              </a:rPr>
              <a:t>nhằm</a:t>
            </a:r>
            <a:r>
              <a:rPr lang="en-US" sz="3300" dirty="0">
                <a:solidFill>
                  <a:srgbClr val="000000"/>
                </a:solidFill>
                <a:latin typeface="Montserrat"/>
              </a:rPr>
              <a:t> </a:t>
            </a:r>
            <a:r>
              <a:rPr lang="en-US" sz="3300" dirty="0" err="1">
                <a:solidFill>
                  <a:srgbClr val="000000"/>
                </a:solidFill>
                <a:latin typeface="Montserrat"/>
              </a:rPr>
              <a:t>tận</a:t>
            </a:r>
            <a:r>
              <a:rPr lang="en-US" sz="3300" dirty="0">
                <a:solidFill>
                  <a:srgbClr val="000000"/>
                </a:solidFill>
                <a:latin typeface="Montserrat"/>
              </a:rPr>
              <a:t> </a:t>
            </a:r>
            <a:r>
              <a:rPr lang="en-US" sz="3300" dirty="0" err="1">
                <a:solidFill>
                  <a:srgbClr val="000000"/>
                </a:solidFill>
                <a:latin typeface="Montserrat"/>
              </a:rPr>
              <a:t>dụng</a:t>
            </a:r>
            <a:r>
              <a:rPr lang="en-US" sz="3300" dirty="0">
                <a:solidFill>
                  <a:srgbClr val="000000"/>
                </a:solidFill>
                <a:latin typeface="Montserrat"/>
              </a:rPr>
              <a:t> </a:t>
            </a:r>
            <a:r>
              <a:rPr lang="en-US" sz="3300" dirty="0" err="1">
                <a:solidFill>
                  <a:srgbClr val="000000"/>
                </a:solidFill>
                <a:latin typeface="Montserrat"/>
              </a:rPr>
              <a:t>thế</a:t>
            </a:r>
            <a:r>
              <a:rPr lang="en-US" sz="3300" dirty="0">
                <a:solidFill>
                  <a:srgbClr val="000000"/>
                </a:solidFill>
                <a:latin typeface="Montserrat"/>
              </a:rPr>
              <a:t> </a:t>
            </a:r>
            <a:r>
              <a:rPr lang="en-US" sz="3300" dirty="0" err="1">
                <a:solidFill>
                  <a:srgbClr val="000000"/>
                </a:solidFill>
                <a:latin typeface="Montserrat"/>
              </a:rPr>
              <a:t>mạnh</a:t>
            </a:r>
            <a:r>
              <a:rPr lang="en-US" sz="3300" dirty="0">
                <a:solidFill>
                  <a:srgbClr val="000000"/>
                </a:solidFill>
                <a:latin typeface="Montserrat"/>
              </a:rPr>
              <a:t> </a:t>
            </a:r>
            <a:r>
              <a:rPr lang="en-US" sz="3300" dirty="0" err="1">
                <a:solidFill>
                  <a:srgbClr val="000000"/>
                </a:solidFill>
                <a:latin typeface="Montserrat"/>
              </a:rPr>
              <a:t>của</a:t>
            </a:r>
            <a:r>
              <a:rPr lang="en-US" sz="3300" dirty="0">
                <a:solidFill>
                  <a:srgbClr val="000000"/>
                </a:solidFill>
                <a:latin typeface="Montserrat"/>
              </a:rPr>
              <a:t> ERP.</a:t>
            </a:r>
          </a:p>
          <a:p>
            <a:pPr algn="just">
              <a:lnSpc>
                <a:spcPts val="4389"/>
              </a:lnSpc>
            </a:pPr>
            <a:endParaRPr lang="en-US" sz="3300" dirty="0">
              <a:solidFill>
                <a:srgbClr val="000000"/>
              </a:solidFill>
              <a:latin typeface="Montserrat"/>
            </a:endParaRPr>
          </a:p>
          <a:p>
            <a:pPr marL="712470" lvl="1" indent="-356235" algn="just">
              <a:lnSpc>
                <a:spcPts val="4389"/>
              </a:lnSpc>
              <a:buFont typeface="Arial"/>
              <a:buChar char="•"/>
            </a:pPr>
            <a:r>
              <a:rPr lang="en-US" sz="3300" dirty="0" err="1">
                <a:solidFill>
                  <a:srgbClr val="000000"/>
                </a:solidFill>
                <a:latin typeface="Montserrat"/>
              </a:rPr>
              <a:t>Khách</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có</a:t>
            </a:r>
            <a:r>
              <a:rPr lang="en-US" sz="3300" dirty="0">
                <a:solidFill>
                  <a:srgbClr val="000000"/>
                </a:solidFill>
                <a:latin typeface="Montserrat"/>
              </a:rPr>
              <a:t> </a:t>
            </a:r>
            <a:r>
              <a:rPr lang="en-US" sz="3300" dirty="0" err="1">
                <a:solidFill>
                  <a:srgbClr val="000000"/>
                </a:solidFill>
                <a:latin typeface="Montserrat"/>
              </a:rPr>
              <a:t>thể</a:t>
            </a:r>
            <a:r>
              <a:rPr lang="en-US" sz="3300" dirty="0">
                <a:solidFill>
                  <a:srgbClr val="000000"/>
                </a:solidFill>
                <a:latin typeface="Montserrat"/>
              </a:rPr>
              <a:t> </a:t>
            </a:r>
            <a:r>
              <a:rPr lang="en-US" sz="3300" dirty="0" err="1">
                <a:solidFill>
                  <a:srgbClr val="000000"/>
                </a:solidFill>
                <a:latin typeface="Montserrat"/>
              </a:rPr>
              <a:t>xem</a:t>
            </a:r>
            <a:r>
              <a:rPr lang="en-US" sz="3300" dirty="0">
                <a:solidFill>
                  <a:srgbClr val="000000"/>
                </a:solidFill>
                <a:latin typeface="Montserrat"/>
              </a:rPr>
              <a:t> </a:t>
            </a:r>
            <a:r>
              <a:rPr lang="en-US" sz="3300" dirty="0" err="1">
                <a:solidFill>
                  <a:srgbClr val="000000"/>
                </a:solidFill>
                <a:latin typeface="Montserrat"/>
              </a:rPr>
              <a:t>thông</a:t>
            </a:r>
            <a:r>
              <a:rPr lang="en-US" sz="3300" dirty="0">
                <a:solidFill>
                  <a:srgbClr val="000000"/>
                </a:solidFill>
                <a:latin typeface="Montserrat"/>
              </a:rPr>
              <a:t> tin </a:t>
            </a:r>
            <a:r>
              <a:rPr lang="en-US" sz="3300" dirty="0" err="1">
                <a:solidFill>
                  <a:srgbClr val="000000"/>
                </a:solidFill>
                <a:latin typeface="Montserrat"/>
              </a:rPr>
              <a:t>mọi</a:t>
            </a:r>
            <a:r>
              <a:rPr lang="en-US" sz="3300" dirty="0">
                <a:solidFill>
                  <a:srgbClr val="000000"/>
                </a:solidFill>
                <a:latin typeface="Montserrat"/>
              </a:rPr>
              <a:t> </a:t>
            </a:r>
            <a:r>
              <a:rPr lang="en-US" sz="3300" dirty="0" err="1">
                <a:solidFill>
                  <a:srgbClr val="000000"/>
                </a:solidFill>
                <a:latin typeface="Montserrat"/>
              </a:rPr>
              <a:t>lúc</a:t>
            </a:r>
            <a:r>
              <a:rPr lang="en-US" sz="3300" dirty="0">
                <a:solidFill>
                  <a:srgbClr val="000000"/>
                </a:solidFill>
                <a:latin typeface="Montserrat"/>
              </a:rPr>
              <a:t> </a:t>
            </a:r>
            <a:r>
              <a:rPr lang="en-US" sz="3300" dirty="0" err="1">
                <a:solidFill>
                  <a:srgbClr val="000000"/>
                </a:solidFill>
                <a:latin typeface="Montserrat"/>
              </a:rPr>
              <a:t>mọi</a:t>
            </a:r>
            <a:r>
              <a:rPr lang="en-US" sz="3300" dirty="0">
                <a:solidFill>
                  <a:srgbClr val="000000"/>
                </a:solidFill>
                <a:latin typeface="Montserrat"/>
              </a:rPr>
              <a:t> </a:t>
            </a:r>
            <a:r>
              <a:rPr lang="en-US" sz="3300" dirty="0" err="1">
                <a:solidFill>
                  <a:srgbClr val="000000"/>
                </a:solidFill>
                <a:latin typeface="Montserrat"/>
              </a:rPr>
              <a:t>nơi</a:t>
            </a:r>
            <a:r>
              <a:rPr lang="en-US" sz="3300" dirty="0">
                <a:solidFill>
                  <a:srgbClr val="000000"/>
                </a:solidFill>
                <a:latin typeface="Montserrat"/>
              </a:rPr>
              <a:t> </a:t>
            </a:r>
            <a:r>
              <a:rPr lang="en-US" sz="3300" dirty="0" err="1">
                <a:solidFill>
                  <a:srgbClr val="000000"/>
                </a:solidFill>
                <a:latin typeface="Montserrat"/>
              </a:rPr>
              <a:t>về</a:t>
            </a:r>
            <a:r>
              <a:rPr lang="en-US" sz="3300" dirty="0">
                <a:solidFill>
                  <a:srgbClr val="000000"/>
                </a:solidFill>
                <a:latin typeface="Montserrat"/>
              </a:rPr>
              <a:t> </a:t>
            </a:r>
            <a:r>
              <a:rPr lang="en-US" sz="3300" dirty="0" err="1">
                <a:solidFill>
                  <a:srgbClr val="000000"/>
                </a:solidFill>
                <a:latin typeface="Montserrat"/>
              </a:rPr>
              <a:t>sản</a:t>
            </a:r>
            <a:r>
              <a:rPr lang="en-US" sz="3300" dirty="0">
                <a:solidFill>
                  <a:srgbClr val="000000"/>
                </a:solidFill>
                <a:latin typeface="Montserrat"/>
              </a:rPr>
              <a:t> </a:t>
            </a:r>
            <a:r>
              <a:rPr lang="en-US" sz="3300" dirty="0" err="1">
                <a:solidFill>
                  <a:srgbClr val="000000"/>
                </a:solidFill>
                <a:latin typeface="Montserrat"/>
              </a:rPr>
              <a:t>phẩm</a:t>
            </a:r>
            <a:r>
              <a:rPr lang="en-US" sz="3300" dirty="0">
                <a:solidFill>
                  <a:srgbClr val="000000"/>
                </a:solidFill>
                <a:latin typeface="Montserrat"/>
              </a:rPr>
              <a:t>, </a:t>
            </a:r>
            <a:r>
              <a:rPr lang="en-US" sz="3300" dirty="0" err="1">
                <a:solidFill>
                  <a:srgbClr val="000000"/>
                </a:solidFill>
                <a:latin typeface="Montserrat"/>
              </a:rPr>
              <a:t>tiến</a:t>
            </a:r>
            <a:r>
              <a:rPr lang="en-US" sz="3300" dirty="0">
                <a:solidFill>
                  <a:srgbClr val="000000"/>
                </a:solidFill>
                <a:latin typeface="Montserrat"/>
              </a:rPr>
              <a:t> </a:t>
            </a:r>
            <a:r>
              <a:rPr lang="en-US" sz="3300" dirty="0" err="1">
                <a:solidFill>
                  <a:srgbClr val="000000"/>
                </a:solidFill>
                <a:latin typeface="Montserrat"/>
              </a:rPr>
              <a:t>hành</a:t>
            </a:r>
            <a:r>
              <a:rPr lang="en-US" sz="3300" dirty="0">
                <a:solidFill>
                  <a:srgbClr val="000000"/>
                </a:solidFill>
                <a:latin typeface="Montserrat"/>
              </a:rPr>
              <a:t> </a:t>
            </a:r>
            <a:r>
              <a:rPr lang="en-US" sz="3300" dirty="0" err="1">
                <a:solidFill>
                  <a:srgbClr val="000000"/>
                </a:solidFill>
                <a:latin typeface="Montserrat"/>
              </a:rPr>
              <a:t>đặt</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thanh</a:t>
            </a:r>
            <a:r>
              <a:rPr lang="en-US" sz="3300" dirty="0">
                <a:solidFill>
                  <a:srgbClr val="000000"/>
                </a:solidFill>
                <a:latin typeface="Montserrat"/>
              </a:rPr>
              <a:t> </a:t>
            </a:r>
            <a:r>
              <a:rPr lang="en-US" sz="3300" dirty="0" err="1">
                <a:solidFill>
                  <a:srgbClr val="000000"/>
                </a:solidFill>
                <a:latin typeface="Montserrat"/>
              </a:rPr>
              <a:t>toán</a:t>
            </a:r>
            <a:r>
              <a:rPr lang="en-US" sz="3300" dirty="0">
                <a:solidFill>
                  <a:srgbClr val="000000"/>
                </a:solidFill>
                <a:latin typeface="Montserrat"/>
              </a:rPr>
              <a:t> online </a:t>
            </a:r>
            <a:r>
              <a:rPr lang="en-US" sz="3300" dirty="0" err="1">
                <a:solidFill>
                  <a:srgbClr val="000000"/>
                </a:solidFill>
                <a:latin typeface="Montserrat"/>
              </a:rPr>
              <a:t>trực</a:t>
            </a:r>
            <a:r>
              <a:rPr lang="en-US" sz="3300" dirty="0">
                <a:solidFill>
                  <a:srgbClr val="000000"/>
                </a:solidFill>
                <a:latin typeface="Montserrat"/>
              </a:rPr>
              <a:t> </a:t>
            </a:r>
            <a:r>
              <a:rPr lang="en-US" sz="3300" dirty="0" err="1">
                <a:solidFill>
                  <a:srgbClr val="000000"/>
                </a:solidFill>
                <a:latin typeface="Montserrat"/>
              </a:rPr>
              <a:t>tiếp</a:t>
            </a:r>
            <a:r>
              <a:rPr lang="en-US" sz="3300" dirty="0">
                <a:solidFill>
                  <a:srgbClr val="000000"/>
                </a:solidFill>
                <a:latin typeface="Montserrat"/>
              </a:rPr>
              <a:t>.</a:t>
            </a:r>
          </a:p>
          <a:p>
            <a:pPr algn="just">
              <a:lnSpc>
                <a:spcPts val="4389"/>
              </a:lnSpc>
            </a:pPr>
            <a:endParaRPr lang="en-US" sz="3300" dirty="0">
              <a:solidFill>
                <a:srgbClr val="000000"/>
              </a:solidFill>
              <a:latin typeface="Montserrat"/>
            </a:endParaRPr>
          </a:p>
          <a:p>
            <a:pPr marL="712470" lvl="1" indent="-356235" algn="just">
              <a:lnSpc>
                <a:spcPts val="4389"/>
              </a:lnSpc>
              <a:buFont typeface="Arial"/>
              <a:buChar char="•"/>
            </a:pPr>
            <a:r>
              <a:rPr lang="en-US" sz="3300" dirty="0" err="1">
                <a:solidFill>
                  <a:srgbClr val="000000"/>
                </a:solidFill>
                <a:latin typeface="Montserrat"/>
              </a:rPr>
              <a:t>Có</a:t>
            </a:r>
            <a:r>
              <a:rPr lang="en-US" sz="3300" dirty="0">
                <a:solidFill>
                  <a:srgbClr val="000000"/>
                </a:solidFill>
                <a:latin typeface="Montserrat"/>
              </a:rPr>
              <a:t> </a:t>
            </a:r>
            <a:r>
              <a:rPr lang="en-US" sz="3300" dirty="0" err="1">
                <a:solidFill>
                  <a:srgbClr val="000000"/>
                </a:solidFill>
                <a:latin typeface="Montserrat"/>
              </a:rPr>
              <a:t>thể</a:t>
            </a:r>
            <a:r>
              <a:rPr lang="en-US" sz="3300" dirty="0">
                <a:solidFill>
                  <a:srgbClr val="000000"/>
                </a:solidFill>
                <a:latin typeface="Montserrat"/>
              </a:rPr>
              <a:t> </a:t>
            </a:r>
            <a:r>
              <a:rPr lang="en-US" sz="3300" dirty="0" err="1">
                <a:solidFill>
                  <a:srgbClr val="000000"/>
                </a:solidFill>
                <a:latin typeface="Montserrat"/>
              </a:rPr>
              <a:t>nhận</a:t>
            </a:r>
            <a:r>
              <a:rPr lang="en-US" sz="3300" dirty="0">
                <a:solidFill>
                  <a:srgbClr val="000000"/>
                </a:solidFill>
                <a:latin typeface="Montserrat"/>
              </a:rPr>
              <a:t> </a:t>
            </a:r>
            <a:r>
              <a:rPr lang="en-US" sz="3300" dirty="0" err="1">
                <a:solidFill>
                  <a:srgbClr val="000000"/>
                </a:solidFill>
                <a:latin typeface="Montserrat"/>
              </a:rPr>
              <a:t>được</a:t>
            </a:r>
            <a:r>
              <a:rPr lang="en-US" sz="3300" dirty="0">
                <a:solidFill>
                  <a:srgbClr val="000000"/>
                </a:solidFill>
                <a:latin typeface="Montserrat"/>
              </a:rPr>
              <a:t> </a:t>
            </a:r>
            <a:r>
              <a:rPr lang="en-US" sz="3300" dirty="0" err="1">
                <a:solidFill>
                  <a:srgbClr val="000000"/>
                </a:solidFill>
                <a:latin typeface="Montserrat"/>
              </a:rPr>
              <a:t>sự</a:t>
            </a:r>
            <a:r>
              <a:rPr lang="en-US" sz="3300" dirty="0">
                <a:solidFill>
                  <a:srgbClr val="000000"/>
                </a:solidFill>
                <a:latin typeface="Montserrat"/>
              </a:rPr>
              <a:t> </a:t>
            </a:r>
            <a:r>
              <a:rPr lang="en-US" sz="3300" dirty="0" err="1">
                <a:solidFill>
                  <a:srgbClr val="000000"/>
                </a:solidFill>
                <a:latin typeface="Montserrat"/>
              </a:rPr>
              <a:t>chăm</a:t>
            </a:r>
            <a:r>
              <a:rPr lang="en-US" sz="3300" dirty="0">
                <a:solidFill>
                  <a:srgbClr val="000000"/>
                </a:solidFill>
                <a:latin typeface="Montserrat"/>
              </a:rPr>
              <a:t> </a:t>
            </a:r>
            <a:r>
              <a:rPr lang="en-US" sz="3300" dirty="0" err="1">
                <a:solidFill>
                  <a:srgbClr val="000000"/>
                </a:solidFill>
                <a:latin typeface="Montserrat"/>
              </a:rPr>
              <a:t>sóc</a:t>
            </a:r>
            <a:r>
              <a:rPr lang="en-US" sz="3300" dirty="0">
                <a:solidFill>
                  <a:srgbClr val="000000"/>
                </a:solidFill>
                <a:latin typeface="Montserrat"/>
              </a:rPr>
              <a:t> </a:t>
            </a:r>
            <a:r>
              <a:rPr lang="en-US" sz="3300" dirty="0" err="1">
                <a:solidFill>
                  <a:srgbClr val="000000"/>
                </a:solidFill>
                <a:latin typeface="Montserrat"/>
              </a:rPr>
              <a:t>cũng</a:t>
            </a:r>
            <a:r>
              <a:rPr lang="en-US" sz="3300" dirty="0">
                <a:solidFill>
                  <a:srgbClr val="000000"/>
                </a:solidFill>
                <a:latin typeface="Montserrat"/>
              </a:rPr>
              <a:t> </a:t>
            </a:r>
            <a:r>
              <a:rPr lang="en-US" sz="3300" dirty="0" err="1">
                <a:solidFill>
                  <a:srgbClr val="000000"/>
                </a:solidFill>
                <a:latin typeface="Montserrat"/>
              </a:rPr>
              <a:t>như</a:t>
            </a:r>
            <a:r>
              <a:rPr lang="en-US" sz="3300" dirty="0">
                <a:solidFill>
                  <a:srgbClr val="000000"/>
                </a:solidFill>
                <a:latin typeface="Montserrat"/>
              </a:rPr>
              <a:t> </a:t>
            </a:r>
            <a:r>
              <a:rPr lang="en-US" sz="3300" dirty="0" err="1">
                <a:solidFill>
                  <a:srgbClr val="000000"/>
                </a:solidFill>
                <a:latin typeface="Montserrat"/>
              </a:rPr>
              <a:t>giải</a:t>
            </a:r>
            <a:r>
              <a:rPr lang="en-US" sz="3300" dirty="0">
                <a:solidFill>
                  <a:srgbClr val="000000"/>
                </a:solidFill>
                <a:latin typeface="Montserrat"/>
              </a:rPr>
              <a:t> </a:t>
            </a:r>
            <a:r>
              <a:rPr lang="en-US" sz="3300" dirty="0" err="1">
                <a:solidFill>
                  <a:srgbClr val="000000"/>
                </a:solidFill>
                <a:latin typeface="Montserrat"/>
              </a:rPr>
              <a:t>đáp</a:t>
            </a:r>
            <a:r>
              <a:rPr lang="en-US" sz="3300" dirty="0">
                <a:solidFill>
                  <a:srgbClr val="000000"/>
                </a:solidFill>
                <a:latin typeface="Montserrat"/>
              </a:rPr>
              <a:t> </a:t>
            </a:r>
            <a:r>
              <a:rPr lang="en-US" sz="3300" dirty="0" err="1">
                <a:solidFill>
                  <a:srgbClr val="000000"/>
                </a:solidFill>
                <a:latin typeface="Montserrat"/>
              </a:rPr>
              <a:t>mọi</a:t>
            </a:r>
            <a:r>
              <a:rPr lang="en-US" sz="3300" dirty="0">
                <a:solidFill>
                  <a:srgbClr val="000000"/>
                </a:solidFill>
                <a:latin typeface="Montserrat"/>
              </a:rPr>
              <a:t> </a:t>
            </a:r>
            <a:r>
              <a:rPr lang="en-US" sz="3300" dirty="0" err="1">
                <a:solidFill>
                  <a:srgbClr val="000000"/>
                </a:solidFill>
                <a:latin typeface="Montserrat"/>
              </a:rPr>
              <a:t>thắc</a:t>
            </a:r>
            <a:r>
              <a:rPr lang="en-US" sz="3300" dirty="0">
                <a:solidFill>
                  <a:srgbClr val="000000"/>
                </a:solidFill>
                <a:latin typeface="Montserrat"/>
              </a:rPr>
              <a:t> </a:t>
            </a:r>
            <a:r>
              <a:rPr lang="en-US" sz="3300" dirty="0" err="1">
                <a:solidFill>
                  <a:srgbClr val="000000"/>
                </a:solidFill>
                <a:latin typeface="Montserrat"/>
              </a:rPr>
              <a:t>mắc</a:t>
            </a:r>
            <a:r>
              <a:rPr lang="en-US" sz="3300" dirty="0">
                <a:solidFill>
                  <a:srgbClr val="000000"/>
                </a:solidFill>
                <a:latin typeface="Montserrat"/>
              </a:rPr>
              <a:t> </a:t>
            </a:r>
            <a:r>
              <a:rPr lang="en-US" sz="3300" dirty="0" err="1">
                <a:solidFill>
                  <a:srgbClr val="000000"/>
                </a:solidFill>
                <a:latin typeface="Montserrat"/>
              </a:rPr>
              <a:t>từ</a:t>
            </a:r>
            <a:r>
              <a:rPr lang="en-US" sz="3300" dirty="0">
                <a:solidFill>
                  <a:srgbClr val="000000"/>
                </a:solidFill>
                <a:latin typeface="Montserrat"/>
              </a:rPr>
              <a:t> </a:t>
            </a:r>
            <a:r>
              <a:rPr lang="en-US" sz="3300" dirty="0" err="1">
                <a:solidFill>
                  <a:srgbClr val="000000"/>
                </a:solidFill>
                <a:latin typeface="Montserrat"/>
              </a:rPr>
              <a:t>nhân</a:t>
            </a:r>
            <a:r>
              <a:rPr lang="en-US" sz="3300" dirty="0">
                <a:solidFill>
                  <a:srgbClr val="000000"/>
                </a:solidFill>
                <a:latin typeface="Montserrat"/>
              </a:rPr>
              <a:t> </a:t>
            </a:r>
            <a:r>
              <a:rPr lang="en-US" sz="3300" dirty="0" err="1">
                <a:solidFill>
                  <a:srgbClr val="000000"/>
                </a:solidFill>
                <a:latin typeface="Montserrat"/>
              </a:rPr>
              <a:t>viên</a:t>
            </a:r>
            <a:r>
              <a:rPr lang="en-US" sz="3300" dirty="0">
                <a:solidFill>
                  <a:srgbClr val="000000"/>
                </a:solidFill>
                <a:latin typeface="Montserrat"/>
              </a:rPr>
              <a:t> </a:t>
            </a:r>
            <a:r>
              <a:rPr lang="en-US" sz="3300" dirty="0" err="1">
                <a:solidFill>
                  <a:srgbClr val="000000"/>
                </a:solidFill>
                <a:latin typeface="Montserrat"/>
              </a:rPr>
              <a:t>của</a:t>
            </a:r>
            <a:r>
              <a:rPr lang="en-US" sz="3300" dirty="0">
                <a:solidFill>
                  <a:srgbClr val="000000"/>
                </a:solidFill>
                <a:latin typeface="Montserrat"/>
              </a:rPr>
              <a:t> </a:t>
            </a:r>
            <a:r>
              <a:rPr lang="en-US" sz="3300" dirty="0" err="1">
                <a:solidFill>
                  <a:srgbClr val="000000"/>
                </a:solidFill>
                <a:latin typeface="Montserrat"/>
              </a:rPr>
              <a:t>cửa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một</a:t>
            </a:r>
            <a:r>
              <a:rPr lang="en-US" sz="3300" dirty="0">
                <a:solidFill>
                  <a:srgbClr val="000000"/>
                </a:solidFill>
                <a:latin typeface="Montserrat"/>
              </a:rPr>
              <a:t> </a:t>
            </a:r>
            <a:r>
              <a:rPr lang="en-US" sz="3300" dirty="0" err="1">
                <a:solidFill>
                  <a:srgbClr val="000000"/>
                </a:solidFill>
                <a:latin typeface="Montserrat"/>
              </a:rPr>
              <a:t>cách</a:t>
            </a:r>
            <a:r>
              <a:rPr lang="en-US" sz="3300" dirty="0">
                <a:solidFill>
                  <a:srgbClr val="000000"/>
                </a:solidFill>
                <a:latin typeface="Montserrat"/>
              </a:rPr>
              <a:t> </a:t>
            </a:r>
            <a:r>
              <a:rPr lang="en-US" sz="3300" dirty="0" err="1">
                <a:solidFill>
                  <a:srgbClr val="000000"/>
                </a:solidFill>
                <a:latin typeface="Montserrat"/>
              </a:rPr>
              <a:t>nhanh</a:t>
            </a:r>
            <a:r>
              <a:rPr lang="en-US" sz="3300" dirty="0">
                <a:solidFill>
                  <a:srgbClr val="000000"/>
                </a:solidFill>
                <a:latin typeface="Montserrat"/>
              </a:rPr>
              <a:t> </a:t>
            </a:r>
            <a:r>
              <a:rPr lang="en-US" sz="3300" dirty="0" err="1">
                <a:solidFill>
                  <a:srgbClr val="000000"/>
                </a:solidFill>
                <a:latin typeface="Montserrat"/>
              </a:rPr>
              <a:t>chóng</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tiện</a:t>
            </a:r>
            <a:r>
              <a:rPr lang="en-US" sz="3300" dirty="0">
                <a:solidFill>
                  <a:srgbClr val="000000"/>
                </a:solidFill>
                <a:latin typeface="Montserrat"/>
              </a:rPr>
              <a:t> </a:t>
            </a:r>
            <a:r>
              <a:rPr lang="en-US" sz="3300" dirty="0" err="1">
                <a:solidFill>
                  <a:srgbClr val="000000"/>
                </a:solidFill>
                <a:latin typeface="Montserrat"/>
              </a:rPr>
              <a:t>lợi</a:t>
            </a:r>
            <a:endParaRPr lang="en-US" sz="3300" dirty="0">
              <a:solidFill>
                <a:srgbClr val="000000"/>
              </a:solidFill>
              <a:latin typeface="Montserrat"/>
            </a:endParaRPr>
          </a:p>
          <a:p>
            <a:pPr algn="just">
              <a:lnSpc>
                <a:spcPts val="4389"/>
              </a:lnSpc>
            </a:pPr>
            <a:endParaRPr lang="en-US" sz="3300" dirty="0">
              <a:solidFill>
                <a:srgbClr val="000000"/>
              </a:solidFill>
              <a:latin typeface="Montserrat"/>
            </a:endParaRPr>
          </a:p>
          <a:p>
            <a:pPr marL="712470" lvl="1" indent="-356235" algn="just">
              <a:lnSpc>
                <a:spcPts val="4389"/>
              </a:lnSpc>
              <a:buFont typeface="Arial"/>
              <a:buChar char="•"/>
            </a:pPr>
            <a:r>
              <a:rPr lang="en-US" sz="3300" dirty="0" err="1">
                <a:solidFill>
                  <a:srgbClr val="000000"/>
                </a:solidFill>
                <a:latin typeface="Montserrat"/>
              </a:rPr>
              <a:t>Nhân</a:t>
            </a:r>
            <a:r>
              <a:rPr lang="en-US" sz="3300" dirty="0">
                <a:solidFill>
                  <a:srgbClr val="000000"/>
                </a:solidFill>
                <a:latin typeface="Montserrat"/>
              </a:rPr>
              <a:t> </a:t>
            </a:r>
            <a:r>
              <a:rPr lang="en-US" sz="3300" dirty="0" err="1">
                <a:solidFill>
                  <a:srgbClr val="000000"/>
                </a:solidFill>
                <a:latin typeface="Montserrat"/>
              </a:rPr>
              <a:t>viên</a:t>
            </a:r>
            <a:r>
              <a:rPr lang="en-US" sz="3300" dirty="0">
                <a:solidFill>
                  <a:srgbClr val="000000"/>
                </a:solidFill>
                <a:latin typeface="Montserrat"/>
              </a:rPr>
              <a:t> </a:t>
            </a:r>
            <a:r>
              <a:rPr lang="en-US" sz="3300" dirty="0" err="1">
                <a:solidFill>
                  <a:srgbClr val="000000"/>
                </a:solidFill>
                <a:latin typeface="Montserrat"/>
              </a:rPr>
              <a:t>cửa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người</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có</a:t>
            </a:r>
            <a:r>
              <a:rPr lang="en-US" sz="3300" dirty="0">
                <a:solidFill>
                  <a:srgbClr val="000000"/>
                </a:solidFill>
                <a:latin typeface="Montserrat"/>
              </a:rPr>
              <a:t> </a:t>
            </a:r>
            <a:r>
              <a:rPr lang="en-US" sz="3300" dirty="0" err="1">
                <a:solidFill>
                  <a:srgbClr val="000000"/>
                </a:solidFill>
                <a:latin typeface="Montserrat"/>
              </a:rPr>
              <a:t>thể</a:t>
            </a:r>
            <a:r>
              <a:rPr lang="en-US" sz="3300" dirty="0">
                <a:solidFill>
                  <a:srgbClr val="000000"/>
                </a:solidFill>
                <a:latin typeface="Montserrat"/>
              </a:rPr>
              <a:t> </a:t>
            </a:r>
            <a:r>
              <a:rPr lang="en-US" sz="3300" dirty="0" err="1">
                <a:solidFill>
                  <a:srgbClr val="000000"/>
                </a:solidFill>
                <a:latin typeface="Montserrat"/>
              </a:rPr>
              <a:t>sử</a:t>
            </a:r>
            <a:r>
              <a:rPr lang="en-US" sz="3300" dirty="0">
                <a:solidFill>
                  <a:srgbClr val="000000"/>
                </a:solidFill>
                <a:latin typeface="Montserrat"/>
              </a:rPr>
              <a:t> </a:t>
            </a:r>
            <a:r>
              <a:rPr lang="en-US" sz="3300" dirty="0" err="1">
                <a:solidFill>
                  <a:srgbClr val="000000"/>
                </a:solidFill>
                <a:latin typeface="Montserrat"/>
              </a:rPr>
              <a:t>dụng</a:t>
            </a:r>
            <a:r>
              <a:rPr lang="en-US" sz="3300" dirty="0">
                <a:solidFill>
                  <a:srgbClr val="000000"/>
                </a:solidFill>
                <a:latin typeface="Montserrat"/>
              </a:rPr>
              <a:t> </a:t>
            </a:r>
            <a:r>
              <a:rPr lang="en-US" sz="3300" dirty="0" err="1">
                <a:solidFill>
                  <a:srgbClr val="000000"/>
                </a:solidFill>
                <a:latin typeface="Montserrat"/>
              </a:rPr>
              <a:t>và</a:t>
            </a:r>
            <a:r>
              <a:rPr lang="en-US" sz="3300" dirty="0">
                <a:solidFill>
                  <a:srgbClr val="000000"/>
                </a:solidFill>
                <a:latin typeface="Montserrat"/>
              </a:rPr>
              <a:t> </a:t>
            </a:r>
            <a:r>
              <a:rPr lang="en-US" sz="3300" dirty="0" err="1">
                <a:solidFill>
                  <a:srgbClr val="000000"/>
                </a:solidFill>
                <a:latin typeface="Montserrat"/>
              </a:rPr>
              <a:t>điều</a:t>
            </a:r>
            <a:r>
              <a:rPr lang="en-US" sz="3300" dirty="0">
                <a:solidFill>
                  <a:srgbClr val="000000"/>
                </a:solidFill>
                <a:latin typeface="Montserrat"/>
              </a:rPr>
              <a:t> </a:t>
            </a:r>
            <a:r>
              <a:rPr lang="en-US" sz="3300" dirty="0" err="1">
                <a:solidFill>
                  <a:srgbClr val="000000"/>
                </a:solidFill>
                <a:latin typeface="Montserrat"/>
              </a:rPr>
              <a:t>hành</a:t>
            </a:r>
            <a:r>
              <a:rPr lang="en-US" sz="3300" dirty="0">
                <a:solidFill>
                  <a:srgbClr val="000000"/>
                </a:solidFill>
                <a:latin typeface="Montserrat"/>
              </a:rPr>
              <a:t> </a:t>
            </a:r>
            <a:r>
              <a:rPr lang="en-US" sz="3300" dirty="0" err="1">
                <a:solidFill>
                  <a:srgbClr val="000000"/>
                </a:solidFill>
                <a:latin typeface="Montserrat"/>
              </a:rPr>
              <a:t>một</a:t>
            </a:r>
            <a:r>
              <a:rPr lang="en-US" sz="3300" dirty="0">
                <a:solidFill>
                  <a:srgbClr val="000000"/>
                </a:solidFill>
                <a:latin typeface="Montserrat"/>
              </a:rPr>
              <a:t> </a:t>
            </a:r>
            <a:r>
              <a:rPr lang="en-US" sz="3300" dirty="0" err="1">
                <a:solidFill>
                  <a:srgbClr val="000000"/>
                </a:solidFill>
                <a:latin typeface="Montserrat"/>
              </a:rPr>
              <a:t>cách</a:t>
            </a:r>
            <a:r>
              <a:rPr lang="en-US" sz="3300" dirty="0">
                <a:solidFill>
                  <a:srgbClr val="000000"/>
                </a:solidFill>
                <a:latin typeface="Montserrat"/>
              </a:rPr>
              <a:t> </a:t>
            </a:r>
            <a:r>
              <a:rPr lang="en-US" sz="3300" dirty="0" err="1">
                <a:solidFill>
                  <a:srgbClr val="000000"/>
                </a:solidFill>
                <a:latin typeface="Montserrat"/>
              </a:rPr>
              <a:t>dễ</a:t>
            </a:r>
            <a:r>
              <a:rPr lang="en-US" sz="3300" dirty="0">
                <a:solidFill>
                  <a:srgbClr val="000000"/>
                </a:solidFill>
                <a:latin typeface="Montserrat"/>
              </a:rPr>
              <a:t> </a:t>
            </a:r>
            <a:r>
              <a:rPr lang="en-US" sz="3300" dirty="0" err="1">
                <a:solidFill>
                  <a:srgbClr val="000000"/>
                </a:solidFill>
                <a:latin typeface="Montserrat"/>
              </a:rPr>
              <a:t>dàng</a:t>
            </a:r>
            <a:r>
              <a:rPr lang="en-US" sz="3300" dirty="0">
                <a:solidFill>
                  <a:srgbClr val="000000"/>
                </a:solidFill>
                <a:latin typeface="Montserrat"/>
              </a:rPr>
              <a:t> </a:t>
            </a:r>
            <a:r>
              <a:rPr lang="en-US" sz="3300" dirty="0" err="1">
                <a:solidFill>
                  <a:srgbClr val="000000"/>
                </a:solidFill>
                <a:latin typeface="Montserrat"/>
              </a:rPr>
              <a:t>nhằm</a:t>
            </a:r>
            <a:r>
              <a:rPr lang="en-US" sz="3300" dirty="0">
                <a:solidFill>
                  <a:srgbClr val="000000"/>
                </a:solidFill>
                <a:latin typeface="Montserrat"/>
              </a:rPr>
              <a:t> </a:t>
            </a:r>
            <a:r>
              <a:rPr lang="en-US" sz="3300" dirty="0" err="1">
                <a:solidFill>
                  <a:srgbClr val="000000"/>
                </a:solidFill>
                <a:latin typeface="Montserrat"/>
              </a:rPr>
              <a:t>giúp</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mọi</a:t>
            </a:r>
            <a:r>
              <a:rPr lang="en-US" sz="3300" dirty="0">
                <a:solidFill>
                  <a:srgbClr val="000000"/>
                </a:solidFill>
                <a:latin typeface="Montserrat"/>
              </a:rPr>
              <a:t> </a:t>
            </a:r>
            <a:r>
              <a:rPr lang="en-US" sz="3300" dirty="0" err="1">
                <a:solidFill>
                  <a:srgbClr val="000000"/>
                </a:solidFill>
                <a:latin typeface="Montserrat"/>
              </a:rPr>
              <a:t>nguồn</a:t>
            </a:r>
            <a:r>
              <a:rPr lang="en-US" sz="3300" dirty="0">
                <a:solidFill>
                  <a:srgbClr val="000000"/>
                </a:solidFill>
                <a:latin typeface="Montserrat"/>
              </a:rPr>
              <a:t> </a:t>
            </a:r>
            <a:r>
              <a:rPr lang="en-US" sz="3300" dirty="0" err="1">
                <a:solidFill>
                  <a:srgbClr val="000000"/>
                </a:solidFill>
                <a:latin typeface="Montserrat"/>
              </a:rPr>
              <a:t>lực</a:t>
            </a:r>
            <a:r>
              <a:rPr lang="en-US" sz="3300" dirty="0">
                <a:solidFill>
                  <a:srgbClr val="000000"/>
                </a:solidFill>
                <a:latin typeface="Montserrat"/>
              </a:rPr>
              <a:t> </a:t>
            </a:r>
            <a:r>
              <a:rPr lang="en-US" sz="3300" dirty="0" err="1">
                <a:solidFill>
                  <a:srgbClr val="000000"/>
                </a:solidFill>
                <a:latin typeface="Montserrat"/>
              </a:rPr>
              <a:t>của</a:t>
            </a:r>
            <a:r>
              <a:rPr lang="en-US" sz="3300" dirty="0">
                <a:solidFill>
                  <a:srgbClr val="000000"/>
                </a:solidFill>
                <a:latin typeface="Montserrat"/>
              </a:rPr>
              <a:t> </a:t>
            </a:r>
            <a:r>
              <a:rPr lang="en-US" sz="3300" dirty="0" err="1">
                <a:solidFill>
                  <a:srgbClr val="000000"/>
                </a:solidFill>
                <a:latin typeface="Montserrat"/>
              </a:rPr>
              <a:t>cửa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như</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kho</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nhân</a:t>
            </a:r>
            <a:r>
              <a:rPr lang="en-US" sz="3300" dirty="0">
                <a:solidFill>
                  <a:srgbClr val="000000"/>
                </a:solidFill>
                <a:latin typeface="Montserrat"/>
              </a:rPr>
              <a:t> </a:t>
            </a:r>
            <a:r>
              <a:rPr lang="en-US" sz="3300" dirty="0" err="1">
                <a:solidFill>
                  <a:srgbClr val="000000"/>
                </a:solidFill>
                <a:latin typeface="Montserrat"/>
              </a:rPr>
              <a:t>viên</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website,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mua</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bán</a:t>
            </a:r>
            <a:r>
              <a:rPr lang="en-US" sz="3300" dirty="0">
                <a:solidFill>
                  <a:srgbClr val="000000"/>
                </a:solidFill>
                <a:latin typeface="Montserrat"/>
              </a:rPr>
              <a:t> </a:t>
            </a:r>
            <a:r>
              <a:rPr lang="en-US" sz="3300" dirty="0" err="1">
                <a:solidFill>
                  <a:srgbClr val="000000"/>
                </a:solidFill>
                <a:latin typeface="Montserrat"/>
              </a:rPr>
              <a:t>hàng</a:t>
            </a:r>
            <a:r>
              <a:rPr lang="en-US" sz="3300" dirty="0">
                <a:solidFill>
                  <a:srgbClr val="000000"/>
                </a:solidFill>
                <a:latin typeface="Montserrat"/>
              </a:rPr>
              <a:t>, </a:t>
            </a:r>
            <a:r>
              <a:rPr lang="en-US" sz="3300" dirty="0" err="1">
                <a:solidFill>
                  <a:srgbClr val="000000"/>
                </a:solidFill>
                <a:latin typeface="Montserrat"/>
              </a:rPr>
              <a:t>quản</a:t>
            </a:r>
            <a:r>
              <a:rPr lang="en-US" sz="3300" dirty="0">
                <a:solidFill>
                  <a:srgbClr val="000000"/>
                </a:solidFill>
                <a:latin typeface="Montserrat"/>
              </a:rPr>
              <a:t> </a:t>
            </a:r>
            <a:r>
              <a:rPr lang="en-US" sz="3300" dirty="0" err="1">
                <a:solidFill>
                  <a:srgbClr val="000000"/>
                </a:solidFill>
                <a:latin typeface="Montserrat"/>
              </a:rPr>
              <a:t>lý</a:t>
            </a:r>
            <a:r>
              <a:rPr lang="en-US" sz="3300" dirty="0">
                <a:solidFill>
                  <a:srgbClr val="000000"/>
                </a:solidFill>
                <a:latin typeface="Montserrat"/>
              </a:rPr>
              <a:t> </a:t>
            </a:r>
            <a:r>
              <a:rPr lang="en-US" sz="3300" dirty="0" err="1">
                <a:solidFill>
                  <a:srgbClr val="000000"/>
                </a:solidFill>
                <a:latin typeface="Montserrat"/>
              </a:rPr>
              <a:t>tài</a:t>
            </a:r>
            <a:r>
              <a:rPr lang="en-US" sz="3300" dirty="0">
                <a:solidFill>
                  <a:srgbClr val="000000"/>
                </a:solidFill>
                <a:latin typeface="Montserrat"/>
              </a:rPr>
              <a:t> </a:t>
            </a:r>
            <a:r>
              <a:rPr lang="en-US" sz="3300" dirty="0" err="1">
                <a:solidFill>
                  <a:srgbClr val="000000"/>
                </a:solidFill>
                <a:latin typeface="Montserrat"/>
              </a:rPr>
              <a:t>chính</a:t>
            </a:r>
            <a:r>
              <a:rPr lang="en-US" sz="3300" dirty="0">
                <a:solidFill>
                  <a:srgbClr val="000000"/>
                </a:solidFill>
                <a:latin typeface="Montserrat"/>
              </a:rPr>
              <a:t> </a:t>
            </a:r>
            <a:r>
              <a:rPr lang="en-US" sz="3300" dirty="0" err="1">
                <a:solidFill>
                  <a:srgbClr val="000000"/>
                </a:solidFill>
                <a:latin typeface="Montserrat"/>
              </a:rPr>
              <a:t>kế</a:t>
            </a:r>
            <a:r>
              <a:rPr lang="en-US" sz="3300" dirty="0">
                <a:solidFill>
                  <a:srgbClr val="000000"/>
                </a:solidFill>
                <a:latin typeface="Montserrat"/>
              </a:rPr>
              <a:t> </a:t>
            </a:r>
            <a:r>
              <a:rPr lang="en-US" sz="3300" dirty="0" err="1">
                <a:solidFill>
                  <a:srgbClr val="000000"/>
                </a:solidFill>
                <a:latin typeface="Montserrat"/>
              </a:rPr>
              <a:t>toán</a:t>
            </a:r>
            <a:r>
              <a:rPr lang="en-US" sz="3300" dirty="0">
                <a:solidFill>
                  <a:srgbClr val="000000"/>
                </a:solidFill>
                <a:latin typeface="Montserrat"/>
              </a:rPr>
              <a:t>, </a:t>
            </a:r>
            <a:r>
              <a:rPr lang="en-US" sz="3300" dirty="0" err="1">
                <a:solidFill>
                  <a:srgbClr val="000000"/>
                </a:solidFill>
                <a:latin typeface="Montserrat"/>
              </a:rPr>
              <a:t>chăm</a:t>
            </a:r>
            <a:r>
              <a:rPr lang="en-US" sz="3300" dirty="0">
                <a:solidFill>
                  <a:srgbClr val="000000"/>
                </a:solidFill>
                <a:latin typeface="Montserrat"/>
              </a:rPr>
              <a:t> </a:t>
            </a:r>
            <a:r>
              <a:rPr lang="en-US" sz="3300" dirty="0" err="1">
                <a:solidFill>
                  <a:srgbClr val="000000"/>
                </a:solidFill>
                <a:latin typeface="Montserrat"/>
              </a:rPr>
              <a:t>sóc</a:t>
            </a:r>
            <a:r>
              <a:rPr lang="en-US" sz="3300" dirty="0">
                <a:solidFill>
                  <a:srgbClr val="000000"/>
                </a:solidFill>
                <a:latin typeface="Montserrat"/>
              </a:rPr>
              <a:t> </a:t>
            </a:r>
            <a:r>
              <a:rPr lang="en-US" sz="3300" dirty="0" err="1">
                <a:solidFill>
                  <a:srgbClr val="000000"/>
                </a:solidFill>
                <a:latin typeface="Montserrat"/>
              </a:rPr>
              <a:t>khách</a:t>
            </a:r>
            <a:r>
              <a:rPr lang="en-US" sz="3300" dirty="0">
                <a:solidFill>
                  <a:srgbClr val="000000"/>
                </a:solidFill>
                <a:latin typeface="Montserrat"/>
              </a:rPr>
              <a:t> </a:t>
            </a:r>
            <a:r>
              <a:rPr lang="en-US" sz="3300" dirty="0" err="1">
                <a:solidFill>
                  <a:srgbClr val="000000"/>
                </a:solidFill>
                <a:latin typeface="Montserrat"/>
              </a:rPr>
              <a:t>hàng</a:t>
            </a:r>
            <a:endParaRPr lang="en-US" sz="3300" dirty="0">
              <a:solidFill>
                <a:srgbClr val="000000"/>
              </a:solidFill>
              <a:latin typeface="Montserrat"/>
            </a:endParaRPr>
          </a:p>
          <a:p>
            <a:pPr algn="just">
              <a:lnSpc>
                <a:spcPts val="4389"/>
              </a:lnSpc>
            </a:pPr>
            <a:endParaRPr lang="en-US" sz="3300" dirty="0">
              <a:solidFill>
                <a:srgbClr val="000000"/>
              </a:solidFill>
              <a:latin typeface="Montserrat"/>
            </a:endParaRPr>
          </a:p>
          <a:p>
            <a:pPr algn="just">
              <a:lnSpc>
                <a:spcPts val="3857"/>
              </a:lnSpc>
            </a:pPr>
            <a:r>
              <a:rPr lang="en-US" sz="2900" dirty="0">
                <a:solidFill>
                  <a:srgbClr val="000000"/>
                </a:solidFill>
                <a:latin typeface="Montserrat"/>
              </a:rPr>
              <a:t> </a:t>
            </a:r>
          </a:p>
          <a:p>
            <a:pPr algn="just">
              <a:lnSpc>
                <a:spcPts val="4389"/>
              </a:lnSpc>
            </a:pPr>
            <a:endParaRPr lang="en-US" sz="2900" dirty="0">
              <a:solidFill>
                <a:srgbClr val="000000"/>
              </a:solidFill>
              <a:latin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585669" y="528002"/>
            <a:ext cx="4477941" cy="896620"/>
          </a:xfrm>
          <a:prstGeom prst="rect">
            <a:avLst/>
          </a:prstGeom>
        </p:spPr>
        <p:txBody>
          <a:bodyPr lIns="0" tIns="0" rIns="0" bIns="0" rtlCol="0" anchor="t">
            <a:spAutoFit/>
          </a:bodyPr>
          <a:lstStyle/>
          <a:p>
            <a:pPr algn="ctr">
              <a:lnSpc>
                <a:spcPts val="7279"/>
              </a:lnSpc>
            </a:pPr>
            <a:r>
              <a:rPr lang="en-US" sz="5199" dirty="0">
                <a:solidFill>
                  <a:srgbClr val="000000"/>
                </a:solidFill>
                <a:latin typeface="DejaVu Serif"/>
              </a:rPr>
              <a:t>1.3 </a:t>
            </a:r>
            <a:r>
              <a:rPr lang="en-US" sz="5199" dirty="0" err="1">
                <a:solidFill>
                  <a:srgbClr val="000000"/>
                </a:solidFill>
                <a:latin typeface="DejaVu Serif"/>
              </a:rPr>
              <a:t>Giải</a:t>
            </a:r>
            <a:r>
              <a:rPr lang="en-US" sz="5199" dirty="0">
                <a:solidFill>
                  <a:srgbClr val="000000"/>
                </a:solidFill>
                <a:latin typeface="DejaVu Serif"/>
              </a:rPr>
              <a:t> </a:t>
            </a:r>
            <a:r>
              <a:rPr lang="en-US" sz="5199" dirty="0" err="1">
                <a:solidFill>
                  <a:srgbClr val="000000"/>
                </a:solidFill>
                <a:latin typeface="DejaVu Serif"/>
              </a:rPr>
              <a:t>pháp</a:t>
            </a:r>
            <a:endParaRPr lang="en-US" sz="5199" dirty="0">
              <a:solidFill>
                <a:srgbClr val="000000"/>
              </a:solidFill>
              <a:latin typeface="DejaVu Serif"/>
            </a:endParaRPr>
          </a:p>
        </p:txBody>
      </p:sp>
      <p:sp>
        <p:nvSpPr>
          <p:cNvPr id="4" name="TextBox 4"/>
          <p:cNvSpPr txBox="1"/>
          <p:nvPr/>
        </p:nvSpPr>
        <p:spPr>
          <a:xfrm>
            <a:off x="585669" y="2143493"/>
            <a:ext cx="17116662" cy="8270367"/>
          </a:xfrm>
          <a:prstGeom prst="rect">
            <a:avLst/>
          </a:prstGeom>
        </p:spPr>
        <p:txBody>
          <a:bodyPr lIns="0" tIns="0" rIns="0" bIns="0" rtlCol="0" anchor="t">
            <a:spAutoFit/>
          </a:bodyPr>
          <a:lstStyle/>
          <a:p>
            <a:pPr algn="just">
              <a:lnSpc>
                <a:spcPts val="4389"/>
              </a:lnSpc>
            </a:pPr>
            <a:r>
              <a:rPr lang="en-US" sz="3300">
                <a:solidFill>
                  <a:srgbClr val="000000"/>
                </a:solidFill>
                <a:latin typeface="Montserrat"/>
              </a:rPr>
              <a:t>Rất nhiều nghiên cứu đã chỉ ra rằng các doanh nghiệp nhỏ sẽ hoạt động tốt hơn khi có một trang web mạnh. Họ có thể tăng doanh số bán hàng nhanh gấp 4 lần so với đối thủ cạnh tranh hoạt động ngoại tuyến nếu họ ứng dụng web và các công cụ về quản trị nguồn lực doanh nghiệp như ERP là vô cùng cần thiết. Nắm bắt được vai trò trên, cửa hàng đã quyết định xây dựng hệ thống thương mại điện tử cửa hàng kinh doanh rau hữu cơ trên nền tảng Odoo qua việc sử dụng ERP vào việc hoạch định nguồn lực của chính cửa hàng của mình nhằm đạt được hiệu quả kinh doanh.</a:t>
            </a:r>
          </a:p>
          <a:p>
            <a:pPr algn="just">
              <a:lnSpc>
                <a:spcPts val="4389"/>
              </a:lnSpc>
            </a:pPr>
            <a:endParaRPr lang="en-US" sz="3300">
              <a:solidFill>
                <a:srgbClr val="000000"/>
              </a:solidFill>
              <a:latin typeface="Montserrat"/>
            </a:endParaRPr>
          </a:p>
          <a:p>
            <a:pPr algn="just">
              <a:lnSpc>
                <a:spcPts val="4389"/>
              </a:lnSpc>
            </a:pPr>
            <a:r>
              <a:rPr lang="en-US" sz="3300">
                <a:solidFill>
                  <a:srgbClr val="000000"/>
                </a:solidFill>
                <a:latin typeface="Montserrat"/>
              </a:rPr>
              <a:t>Hệ thống phần mềm Odoo ERP có thể cung cấp một số dịch vụ toàn diện cho các doanh nghiệp cũng như nông dân, bao gồm: quản lý các cơ sở và vùng trồng, quản lý chính sách hợp đồng, quản lý đăng ký và nhận vật tư, quản lý qui trình canh tác, nghiệm thu các công việc, dịch vụ đối tác thực hiện, lập kế hoạch nhu cầu của các nhà máy</a:t>
            </a:r>
          </a:p>
          <a:p>
            <a:pPr algn="just">
              <a:lnSpc>
                <a:spcPts val="4389"/>
              </a:lnSpc>
            </a:pPr>
            <a:endParaRPr lang="en-US" sz="3300">
              <a:solidFill>
                <a:srgbClr val="000000"/>
              </a:solidFill>
              <a:latin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1358609" y="528002"/>
            <a:ext cx="7761385" cy="896620"/>
          </a:xfrm>
          <a:prstGeom prst="rect">
            <a:avLst/>
          </a:prstGeom>
        </p:spPr>
        <p:txBody>
          <a:bodyPr lIns="0" tIns="0" rIns="0" bIns="0" rtlCol="0" anchor="t">
            <a:spAutoFit/>
          </a:bodyPr>
          <a:lstStyle/>
          <a:p>
            <a:pPr algn="ctr">
              <a:lnSpc>
                <a:spcPts val="7279"/>
              </a:lnSpc>
            </a:pPr>
            <a:r>
              <a:rPr lang="en-US" sz="5199" dirty="0">
                <a:solidFill>
                  <a:srgbClr val="000000"/>
                </a:solidFill>
                <a:latin typeface="DejaVu Serif"/>
              </a:rPr>
              <a:t>1.4 </a:t>
            </a:r>
            <a:r>
              <a:rPr lang="en-US" sz="5199" dirty="0" err="1">
                <a:solidFill>
                  <a:srgbClr val="000000"/>
                </a:solidFill>
                <a:latin typeface="DejaVu Serif"/>
              </a:rPr>
              <a:t>Phạm</a:t>
            </a:r>
            <a:r>
              <a:rPr lang="en-US" sz="5199" dirty="0">
                <a:solidFill>
                  <a:srgbClr val="000000"/>
                </a:solidFill>
                <a:latin typeface="DejaVu Serif"/>
              </a:rPr>
              <a:t> vi</a:t>
            </a:r>
          </a:p>
        </p:txBody>
      </p:sp>
      <p:sp>
        <p:nvSpPr>
          <p:cNvPr id="4" name="TextBox 4"/>
          <p:cNvSpPr txBox="1"/>
          <p:nvPr/>
        </p:nvSpPr>
        <p:spPr>
          <a:xfrm>
            <a:off x="585669" y="2421247"/>
            <a:ext cx="17116662" cy="6613017"/>
          </a:xfrm>
          <a:prstGeom prst="rect">
            <a:avLst/>
          </a:prstGeom>
        </p:spPr>
        <p:txBody>
          <a:bodyPr lIns="0" tIns="0" rIns="0" bIns="0" rtlCol="0" anchor="t">
            <a:spAutoFit/>
          </a:bodyPr>
          <a:lstStyle/>
          <a:p>
            <a:pPr algn="just">
              <a:lnSpc>
                <a:spcPts val="4389"/>
              </a:lnSpc>
            </a:pPr>
            <a:r>
              <a:rPr lang="en-US" sz="3300">
                <a:solidFill>
                  <a:srgbClr val="000000"/>
                </a:solidFill>
                <a:latin typeface="Montserrat Bold"/>
              </a:rPr>
              <a:t>Về phạm vi:</a:t>
            </a:r>
            <a:r>
              <a:rPr lang="en-US" sz="3300">
                <a:solidFill>
                  <a:srgbClr val="000000"/>
                </a:solidFill>
                <a:latin typeface="Montserrat"/>
              </a:rPr>
              <a:t> Vì giới hạn về thời gian phải hoàn thành và số lượng thành viên nhóm, kinh nghiệm thực tế chưa cao nên đồ án còn dừng lại ở mức báo cáo môn học. Chưa thực hiện được giao dịch với công ty ngoài thực tế để triển khai bàn giao khi hoàn tất.</a:t>
            </a:r>
          </a:p>
          <a:p>
            <a:pPr algn="just">
              <a:lnSpc>
                <a:spcPts val="4389"/>
              </a:lnSpc>
            </a:pPr>
            <a:endParaRPr lang="en-US" sz="3300">
              <a:solidFill>
                <a:srgbClr val="000000"/>
              </a:solidFill>
              <a:latin typeface="Montserrat"/>
            </a:endParaRPr>
          </a:p>
          <a:p>
            <a:pPr algn="just">
              <a:lnSpc>
                <a:spcPts val="4389"/>
              </a:lnSpc>
            </a:pPr>
            <a:r>
              <a:rPr lang="en-US" sz="3300">
                <a:solidFill>
                  <a:srgbClr val="000000"/>
                </a:solidFill>
                <a:latin typeface="Montserrat"/>
              </a:rPr>
              <a:t>Ngoài ra, hệ thống còn giới hạn bởi các yếu tố:</a:t>
            </a:r>
          </a:p>
          <a:p>
            <a:pPr marL="712470" lvl="1" indent="-356235" algn="just">
              <a:lnSpc>
                <a:spcPts val="4389"/>
              </a:lnSpc>
              <a:buFont typeface="Arial"/>
              <a:buChar char="•"/>
            </a:pPr>
            <a:r>
              <a:rPr lang="en-US" sz="3300">
                <a:solidFill>
                  <a:srgbClr val="000000"/>
                </a:solidFill>
                <a:latin typeface="Montserrat"/>
              </a:rPr>
              <a:t>Chương trình chỉ triển khai trên hệ điều hành Windows – Microsoft máy tính.</a:t>
            </a:r>
          </a:p>
          <a:p>
            <a:pPr marL="712470" lvl="1" indent="-356235" algn="just">
              <a:lnSpc>
                <a:spcPts val="4389"/>
              </a:lnSpc>
              <a:buFont typeface="Arial"/>
              <a:buChar char="•"/>
            </a:pPr>
            <a:r>
              <a:rPr lang="en-US" sz="3300">
                <a:solidFill>
                  <a:srgbClr val="000000"/>
                </a:solidFill>
                <a:latin typeface="Montserrat"/>
              </a:rPr>
              <a:t> Áp dụng cho mô hình cửa hàng vừa và nhỏ.</a:t>
            </a:r>
          </a:p>
          <a:p>
            <a:pPr algn="just">
              <a:lnSpc>
                <a:spcPts val="4389"/>
              </a:lnSpc>
            </a:pPr>
            <a:endParaRPr lang="en-US" sz="3300">
              <a:solidFill>
                <a:srgbClr val="000000"/>
              </a:solidFill>
              <a:latin typeface="Montserrat"/>
            </a:endParaRPr>
          </a:p>
          <a:p>
            <a:pPr algn="just">
              <a:lnSpc>
                <a:spcPts val="4389"/>
              </a:lnSpc>
            </a:pPr>
            <a:r>
              <a:rPr lang="en-US" sz="3300">
                <a:solidFill>
                  <a:srgbClr val="000000"/>
                </a:solidFill>
                <a:latin typeface="Montserrat"/>
              </a:rPr>
              <a:t>Đối tượng sử dụng: Cho nhân viên các cửa hàng sử dụng để thuận tiện cho việc bán hàng, quản lý về các mặt và còn cho các đối tượng khách hàng.</a:t>
            </a:r>
          </a:p>
          <a:p>
            <a:pPr algn="just">
              <a:lnSpc>
                <a:spcPts val="4389"/>
              </a:lnSpc>
            </a:pPr>
            <a:endParaRPr lang="en-US" sz="3300">
              <a:solidFill>
                <a:srgbClr val="000000"/>
              </a:solidFill>
              <a:latin typeface="Montserrat"/>
            </a:endParaRPr>
          </a:p>
        </p:txBody>
      </p:sp>
      <p:sp>
        <p:nvSpPr>
          <p:cNvPr id="5" name="AutoShape 5"/>
          <p:cNvSpPr/>
          <p:nvPr/>
        </p:nvSpPr>
        <p:spPr>
          <a:xfrm>
            <a:off x="0" y="7183663"/>
            <a:ext cx="18288000" cy="1604817"/>
          </a:xfrm>
          <a:prstGeom prst="rect">
            <a:avLst/>
          </a:prstGeom>
          <a:solidFill>
            <a:srgbClr val="BEA8A7">
              <a:alpha val="19608"/>
            </a:srgbClr>
          </a:solidFill>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4F3"/>
        </a:solidFill>
        <a:effectLst/>
      </p:bgPr>
    </p:bg>
    <p:spTree>
      <p:nvGrpSpPr>
        <p:cNvPr id="1" name=""/>
        <p:cNvGrpSpPr/>
        <p:nvPr/>
      </p:nvGrpSpPr>
      <p:grpSpPr>
        <a:xfrm>
          <a:off x="0" y="0"/>
          <a:ext cx="0" cy="0"/>
          <a:chOff x="0" y="0"/>
          <a:chExt cx="0" cy="0"/>
        </a:xfrm>
      </p:grpSpPr>
      <p:sp>
        <p:nvSpPr>
          <p:cNvPr id="2" name="AutoShape 2"/>
          <p:cNvSpPr/>
          <p:nvPr/>
        </p:nvSpPr>
        <p:spPr>
          <a:xfrm>
            <a:off x="0" y="226291"/>
            <a:ext cx="18288000" cy="1604817"/>
          </a:xfrm>
          <a:prstGeom prst="rect">
            <a:avLst/>
          </a:prstGeom>
          <a:solidFill>
            <a:srgbClr val="BEA8A7">
              <a:alpha val="19608"/>
            </a:srgbClr>
          </a:solidFill>
        </p:spPr>
        <p:txBody>
          <a:bodyPr/>
          <a:lstStyle/>
          <a:p>
            <a:endParaRPr lang="en-US"/>
          </a:p>
        </p:txBody>
      </p:sp>
      <p:sp>
        <p:nvSpPr>
          <p:cNvPr id="3" name="TextBox 3"/>
          <p:cNvSpPr txBox="1"/>
          <p:nvPr/>
        </p:nvSpPr>
        <p:spPr>
          <a:xfrm>
            <a:off x="208315" y="528002"/>
            <a:ext cx="7761385" cy="896620"/>
          </a:xfrm>
          <a:prstGeom prst="rect">
            <a:avLst/>
          </a:prstGeom>
        </p:spPr>
        <p:txBody>
          <a:bodyPr lIns="0" tIns="0" rIns="0" bIns="0" rtlCol="0" anchor="t">
            <a:spAutoFit/>
          </a:bodyPr>
          <a:lstStyle/>
          <a:p>
            <a:pPr algn="ctr">
              <a:lnSpc>
                <a:spcPts val="7279"/>
              </a:lnSpc>
            </a:pPr>
            <a:r>
              <a:rPr lang="en-US" sz="5199" dirty="0">
                <a:solidFill>
                  <a:srgbClr val="000000"/>
                </a:solidFill>
                <a:latin typeface="DejaVu Serif"/>
              </a:rPr>
              <a:t>1.5 </a:t>
            </a:r>
            <a:r>
              <a:rPr lang="en-US" sz="5199" dirty="0" err="1">
                <a:solidFill>
                  <a:srgbClr val="000000"/>
                </a:solidFill>
                <a:latin typeface="DejaVu Serif"/>
              </a:rPr>
              <a:t>Công</a:t>
            </a:r>
            <a:r>
              <a:rPr lang="en-US" sz="5199" dirty="0">
                <a:solidFill>
                  <a:srgbClr val="000000"/>
                </a:solidFill>
                <a:latin typeface="DejaVu Serif"/>
              </a:rPr>
              <a:t> </a:t>
            </a:r>
            <a:r>
              <a:rPr lang="en-US" sz="5199" dirty="0" err="1">
                <a:solidFill>
                  <a:srgbClr val="000000"/>
                </a:solidFill>
                <a:latin typeface="DejaVu Serif"/>
              </a:rPr>
              <a:t>cụ</a:t>
            </a:r>
            <a:r>
              <a:rPr lang="en-US" sz="5199" dirty="0">
                <a:solidFill>
                  <a:srgbClr val="000000"/>
                </a:solidFill>
                <a:latin typeface="DejaVu Serif"/>
              </a:rPr>
              <a:t> </a:t>
            </a:r>
            <a:r>
              <a:rPr lang="en-US" sz="5199" dirty="0" err="1">
                <a:solidFill>
                  <a:srgbClr val="000000"/>
                </a:solidFill>
                <a:latin typeface="DejaVu Serif"/>
              </a:rPr>
              <a:t>sử</a:t>
            </a:r>
            <a:r>
              <a:rPr lang="en-US" sz="5199" dirty="0">
                <a:solidFill>
                  <a:srgbClr val="000000"/>
                </a:solidFill>
                <a:latin typeface="DejaVu Serif"/>
              </a:rPr>
              <a:t> </a:t>
            </a:r>
            <a:r>
              <a:rPr lang="en-US" sz="5199" dirty="0" err="1">
                <a:solidFill>
                  <a:srgbClr val="000000"/>
                </a:solidFill>
                <a:latin typeface="DejaVu Serif"/>
              </a:rPr>
              <a:t>dụng</a:t>
            </a:r>
            <a:endParaRPr lang="en-US" sz="5199" dirty="0">
              <a:solidFill>
                <a:srgbClr val="000000"/>
              </a:solidFill>
              <a:latin typeface="DejaVu Serif"/>
            </a:endParaRPr>
          </a:p>
        </p:txBody>
      </p:sp>
      <p:sp>
        <p:nvSpPr>
          <p:cNvPr id="4" name="TextBox 4"/>
          <p:cNvSpPr txBox="1"/>
          <p:nvPr/>
        </p:nvSpPr>
        <p:spPr>
          <a:xfrm>
            <a:off x="1028700" y="2380898"/>
            <a:ext cx="16769470" cy="1640967"/>
          </a:xfrm>
          <a:prstGeom prst="rect">
            <a:avLst/>
          </a:prstGeom>
        </p:spPr>
        <p:txBody>
          <a:bodyPr lIns="0" tIns="0" rIns="0" bIns="0" rtlCol="0" anchor="t">
            <a:spAutoFit/>
          </a:bodyPr>
          <a:lstStyle/>
          <a:p>
            <a:pPr algn="just">
              <a:lnSpc>
                <a:spcPts val="4389"/>
              </a:lnSpc>
            </a:pPr>
            <a:r>
              <a:rPr lang="en-US" sz="3300">
                <a:solidFill>
                  <a:srgbClr val="000000"/>
                </a:solidFill>
                <a:latin typeface="Montserrat"/>
              </a:rPr>
              <a:t>Trong quá trình thực hiện, nhóm đã sử dụng một số phần mềm phục vụ cho việc tìm hiểu và xây dựng đề tài:</a:t>
            </a:r>
          </a:p>
          <a:p>
            <a:pPr algn="just">
              <a:lnSpc>
                <a:spcPts val="4389"/>
              </a:lnSpc>
            </a:pPr>
            <a:endParaRPr lang="en-US" sz="3300">
              <a:solidFill>
                <a:srgbClr val="000000"/>
              </a:solidFill>
              <a:latin typeface="Montserrat"/>
            </a:endParaRPr>
          </a:p>
        </p:txBody>
      </p:sp>
      <p:sp>
        <p:nvSpPr>
          <p:cNvPr id="5" name="TextBox 5"/>
          <p:cNvSpPr txBox="1"/>
          <p:nvPr/>
        </p:nvSpPr>
        <p:spPr>
          <a:xfrm>
            <a:off x="5924720" y="4053620"/>
            <a:ext cx="5987653" cy="3701415"/>
          </a:xfrm>
          <a:prstGeom prst="rect">
            <a:avLst/>
          </a:prstGeom>
        </p:spPr>
        <p:txBody>
          <a:bodyPr lIns="0" tIns="0" rIns="0" bIns="0" rtlCol="0" anchor="t">
            <a:spAutoFit/>
          </a:bodyPr>
          <a:lstStyle/>
          <a:p>
            <a:pPr marL="712470" lvl="1" indent="-356235">
              <a:lnSpc>
                <a:spcPts val="5940"/>
              </a:lnSpc>
              <a:buFont typeface="Arial"/>
              <a:buChar char="•"/>
            </a:pPr>
            <a:r>
              <a:rPr lang="en-US" sz="3300" spc="165">
                <a:solidFill>
                  <a:srgbClr val="000000"/>
                </a:solidFill>
                <a:latin typeface="Montserrat"/>
              </a:rPr>
              <a:t>Odoo 8.0.</a:t>
            </a:r>
          </a:p>
          <a:p>
            <a:pPr marL="712470" lvl="1" indent="-356235">
              <a:lnSpc>
                <a:spcPts val="5940"/>
              </a:lnSpc>
              <a:buFont typeface="Arial"/>
              <a:buChar char="•"/>
            </a:pPr>
            <a:r>
              <a:rPr lang="en-US" sz="3300" spc="165">
                <a:solidFill>
                  <a:srgbClr val="000000"/>
                </a:solidFill>
                <a:latin typeface="Montserrat"/>
              </a:rPr>
              <a:t>Visio Professional 2016.</a:t>
            </a:r>
          </a:p>
          <a:p>
            <a:pPr marL="712470" lvl="1" indent="-356235">
              <a:lnSpc>
                <a:spcPts val="5940"/>
              </a:lnSpc>
              <a:buFont typeface="Arial"/>
              <a:buChar char="•"/>
            </a:pPr>
            <a:r>
              <a:rPr lang="en-US" sz="3300" spc="165">
                <a:solidFill>
                  <a:srgbClr val="000000"/>
                </a:solidFill>
                <a:latin typeface="Montserrat"/>
              </a:rPr>
              <a:t>Microsoft Office 2016.</a:t>
            </a:r>
          </a:p>
          <a:p>
            <a:pPr marL="712470" lvl="1" indent="-356235">
              <a:lnSpc>
                <a:spcPts val="5940"/>
              </a:lnSpc>
              <a:buFont typeface="Arial"/>
              <a:buChar char="•"/>
            </a:pPr>
            <a:r>
              <a:rPr lang="en-US" sz="3300" spc="165">
                <a:solidFill>
                  <a:srgbClr val="000000"/>
                </a:solidFill>
                <a:latin typeface="Montserrat"/>
              </a:rPr>
              <a:t>Bandicam.</a:t>
            </a:r>
          </a:p>
          <a:p>
            <a:pPr marL="712470" lvl="1" indent="-356235">
              <a:lnSpc>
                <a:spcPts val="5940"/>
              </a:lnSpc>
              <a:buFont typeface="Arial"/>
              <a:buChar char="•"/>
            </a:pPr>
            <a:r>
              <a:rPr lang="en-US" sz="3300" spc="165">
                <a:solidFill>
                  <a:srgbClr val="000000"/>
                </a:solidFill>
                <a:latin typeface="Montserrat"/>
              </a:rPr>
              <a:t>ProShow Producer.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TotalTime>
  <Words>2835</Words>
  <Application>Microsoft Office PowerPoint</Application>
  <PresentationFormat>Custom</PresentationFormat>
  <Paragraphs>194</Paragraphs>
  <Slides>30</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30</vt:i4>
      </vt:variant>
    </vt:vector>
  </HeadingPairs>
  <TitlesOfParts>
    <vt:vector size="44" baseType="lpstr">
      <vt:lpstr>Montserrat</vt:lpstr>
      <vt:lpstr>Sitka Text</vt:lpstr>
      <vt:lpstr>Sitka Heading Semibold</vt:lpstr>
      <vt:lpstr>Calibri</vt:lpstr>
      <vt:lpstr>Noto Serif Display Black Italics</vt:lpstr>
      <vt:lpstr>Montserrat Bold</vt:lpstr>
      <vt:lpstr>Montserrat Black</vt:lpstr>
      <vt:lpstr>GFS NeoHellenic</vt:lpstr>
      <vt:lpstr>Nirmala UI</vt:lpstr>
      <vt:lpstr>Arial</vt:lpstr>
      <vt:lpstr>DejaVu Serif</vt:lpstr>
      <vt:lpstr>Montserrat Bold Italics</vt:lpstr>
      <vt:lpstr>Playfair Display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SLIDE_BÁO CÁO MÔN ERP</dc:title>
  <cp:lastModifiedBy>Trung Nguyên Nguyễn</cp:lastModifiedBy>
  <cp:revision>6</cp:revision>
  <dcterms:created xsi:type="dcterms:W3CDTF">2006-08-16T00:00:00Z</dcterms:created>
  <dcterms:modified xsi:type="dcterms:W3CDTF">2024-09-10T04:08:34Z</dcterms:modified>
  <dc:identifier>DAFW5tb8R2s</dc:identifier>
</cp:coreProperties>
</file>

<file path=docProps/thumbnail.jpeg>
</file>